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30"/>
  </p:notesMasterIdLst>
  <p:sldIdLst>
    <p:sldId id="261" r:id="rId5"/>
    <p:sldId id="266" r:id="rId6"/>
    <p:sldId id="267" r:id="rId7"/>
    <p:sldId id="263" r:id="rId8"/>
    <p:sldId id="264" r:id="rId9"/>
    <p:sldId id="265" r:id="rId10"/>
    <p:sldId id="260" r:id="rId11"/>
    <p:sldId id="268" r:id="rId12"/>
    <p:sldId id="262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3" r:id="rId27"/>
    <p:sldId id="285" r:id="rId28"/>
    <p:sldId id="286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9/18/2019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8288" y="9144"/>
            <a:ext cx="12173712" cy="68488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623316" y="5507735"/>
            <a:ext cx="10968990" cy="0"/>
          </a:xfrm>
          <a:custGeom>
            <a:avLst/>
            <a:gdLst/>
            <a:ahLst/>
            <a:cxnLst/>
            <a:rect l="l" t="t" r="r" b="b"/>
            <a:pathLst>
              <a:path w="10968990">
                <a:moveTo>
                  <a:pt x="0" y="0"/>
                </a:moveTo>
                <a:lnTo>
                  <a:pt x="10968431" y="0"/>
                </a:lnTo>
              </a:path>
            </a:pathLst>
          </a:custGeom>
          <a:ln w="9144">
            <a:solidFill>
              <a:srgbClr val="C0C0C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623316" y="1054608"/>
            <a:ext cx="10968990" cy="0"/>
          </a:xfrm>
          <a:custGeom>
            <a:avLst/>
            <a:gdLst/>
            <a:ahLst/>
            <a:cxnLst/>
            <a:rect l="l" t="t" r="r" b="b"/>
            <a:pathLst>
              <a:path w="10968990">
                <a:moveTo>
                  <a:pt x="0" y="0"/>
                </a:moveTo>
                <a:lnTo>
                  <a:pt x="10968431" y="0"/>
                </a:lnTo>
              </a:path>
            </a:pathLst>
          </a:custGeom>
          <a:ln w="6096">
            <a:solidFill>
              <a:srgbClr val="C0C0C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106953" y="2592848"/>
            <a:ext cx="1978093" cy="696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rgbClr val="58595B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9/18/2019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086203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58595B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9/18/2019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095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9/18/2019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  <p:sldLayoutId id="2147483670" r:id="rId1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github.com/achocoza/MicrosoftCommunity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chocoza" TargetMode="External"/><Relationship Id="rId5" Type="http://schemas.openxmlformats.org/officeDocument/2006/relationships/hyperlink" Target="https://dotnet.microsoft.com/languages/fsharp" TargetMode="Externa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dotnet/fsharp" TargetMode="External"/><Relationship Id="rId2" Type="http://schemas.openxmlformats.org/officeDocument/2006/relationships/hyperlink" Target="http://bit.ly/2y4PeQ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p.pluralsight.com/library/courses/fsharp-fundamentals/table-of-contents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://en.wikibooks.org/wiki/F_Sharp_Programming" TargetMode="External"/><Relationship Id="rId3" Type="http://schemas.openxmlformats.org/officeDocument/2006/relationships/hyperlink" Target="http://dungpa.github.io/fsharp-cheatsheet/" TargetMode="External"/><Relationship Id="rId7" Type="http://schemas.openxmlformats.org/officeDocument/2006/relationships/hyperlink" Target="http://www.fsharpworkshop.com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ryfsharp.org/" TargetMode="External"/><Relationship Id="rId5" Type="http://schemas.openxmlformats.org/officeDocument/2006/relationships/hyperlink" Target="http://fsharp.org/" TargetMode="External"/><Relationship Id="rId4" Type="http://schemas.openxmlformats.org/officeDocument/2006/relationships/hyperlink" Target="http://fsharpforfunandprofit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books.org/wiki/F_Sharp_Programming/Lexing_and_Parsing" TargetMode="External"/><Relationship Id="rId2" Type="http://schemas.openxmlformats.org/officeDocument/2006/relationships/hyperlink" Target="http://blogs.msdn.com/dsyme/archive/2007/10/11/introducing-f-asynchronous-workflows.aspx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logs.msdn.com/andrewkennedy/archive/2008/08/29/units-of-measure-in-f-part-one-introducing-units.aspx" TargetMode="External"/><Relationship Id="rId4" Type="http://schemas.openxmlformats.org/officeDocument/2006/relationships/hyperlink" Target="http://blogs.msdn.com/chrsmith/archive/2008/05/30/language-oriented-programming-in-f.aspx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xamarin/cross-platform/platform/fsharp/" TargetMode="External"/><Relationship Id="rId3" Type="http://schemas.openxmlformats.org/officeDocument/2006/relationships/hyperlink" Target="https://docs.microsoft.com/en-us/dotnet/fsharp/tour" TargetMode="External"/><Relationship Id="rId7" Type="http://schemas.openxmlformats.org/officeDocument/2006/relationships/hyperlink" Target="https://docs.microsoft.com/en-us/dotnet/fsharp/get-started/get-started-command-line" TargetMode="External"/><Relationship Id="rId2" Type="http://schemas.openxmlformats.org/officeDocument/2006/relationships/hyperlink" Target="https://docs.microsoft.com/en-us/dotnet/fsharp/what-is-fshar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dotnet/fsharp/get-started/get-started-vscode" TargetMode="External"/><Relationship Id="rId5" Type="http://schemas.openxmlformats.org/officeDocument/2006/relationships/hyperlink" Target="https://docs.microsoft.com/en-us/dotnet/fsharp/get-started/get-started-with-visual-studio-for-mac" TargetMode="External"/><Relationship Id="rId10" Type="http://schemas.openxmlformats.org/officeDocument/2006/relationships/hyperlink" Target="https://docs.microsoft.com/en-us/dotnet/fsharp/" TargetMode="External"/><Relationship Id="rId4" Type="http://schemas.openxmlformats.org/officeDocument/2006/relationships/hyperlink" Target="https://docs.microsoft.com/en-us/dotnet/fsharp/get-started/get-started-visual-studio" TargetMode="External"/><Relationship Id="rId9" Type="http://schemas.openxmlformats.org/officeDocument/2006/relationships/hyperlink" Target="https://notebooks.azure.com/Microsoft/libraries/samples/html/FSharp%20for%20Azure%20Notebooks.ipynb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msdn.microsoft.com/en-us/visualfsharpdocs/conceptual/fsharp-core-library-referenc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YjgGsl" TargetMode="External"/><Relationship Id="rId2" Type="http://schemas.openxmlformats.org/officeDocument/2006/relationships/hyperlink" Target="http://bit.ly/2Z4zPe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t.ly/2YmDRSJ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F# on .NET Core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hlinkClick r:id="rId5"/>
              </a:rPr>
              <a:t>https://dotnet.microsoft.com/languages/fsharp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EC7ABC-2EA5-4BA3-BBA5-149536816571}"/>
              </a:ext>
            </a:extLst>
          </p:cNvPr>
          <p:cNvSpPr/>
          <p:nvPr/>
        </p:nvSpPr>
        <p:spPr>
          <a:xfrm>
            <a:off x="8644482" y="6229109"/>
            <a:ext cx="31770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366D6"/>
                </a:solidFill>
                <a:latin typeface="-apple-system"/>
                <a:hlinkClick r:id="rId6"/>
              </a:rPr>
              <a:t>achocoza</a:t>
            </a:r>
            <a:r>
              <a:rPr lang="en-US" dirty="0">
                <a:solidFill>
                  <a:srgbClr val="586069"/>
                </a:solidFill>
                <a:latin typeface="-apple-system"/>
              </a:rPr>
              <a:t>/</a:t>
            </a:r>
            <a:r>
              <a:rPr lang="en-US" b="1" dirty="0" err="1">
                <a:solidFill>
                  <a:srgbClr val="0366D6"/>
                </a:solidFill>
                <a:latin typeface="-apple-system"/>
                <a:hlinkClick r:id="rId7"/>
              </a:rPr>
              <a:t>MicrosoftCommunity</a:t>
            </a:r>
            <a:endParaRPr lang="en-US" b="0" i="0" dirty="0">
              <a:solidFill>
                <a:srgbClr val="58606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3784600"/>
          </a:xfrm>
          <a:custGeom>
            <a:avLst/>
            <a:gdLst/>
            <a:ahLst/>
            <a:cxnLst/>
            <a:rect l="l" t="t" r="r" b="b"/>
            <a:pathLst>
              <a:path w="12192000" h="3784600">
                <a:moveTo>
                  <a:pt x="0" y="3784092"/>
                </a:moveTo>
                <a:lnTo>
                  <a:pt x="12192000" y="3784092"/>
                </a:lnTo>
                <a:lnTo>
                  <a:pt x="12192000" y="0"/>
                </a:lnTo>
                <a:lnTo>
                  <a:pt x="0" y="0"/>
                </a:lnTo>
                <a:lnTo>
                  <a:pt x="0" y="3784092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40080" y="2538983"/>
            <a:ext cx="585470" cy="414655"/>
          </a:xfrm>
          <a:custGeom>
            <a:avLst/>
            <a:gdLst/>
            <a:ahLst/>
            <a:cxnLst/>
            <a:rect l="l" t="t" r="r" b="b"/>
            <a:pathLst>
              <a:path w="585469" h="414655">
                <a:moveTo>
                  <a:pt x="0" y="0"/>
                </a:moveTo>
                <a:lnTo>
                  <a:pt x="585215" y="0"/>
                </a:lnTo>
                <a:lnTo>
                  <a:pt x="585215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225296" y="2538983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20367" y="2538983"/>
            <a:ext cx="3126105" cy="414655"/>
          </a:xfrm>
          <a:custGeom>
            <a:avLst/>
            <a:gdLst/>
            <a:ahLst/>
            <a:cxnLst/>
            <a:rect l="l" t="t" r="r" b="b"/>
            <a:pathLst>
              <a:path w="3126104" h="414655">
                <a:moveTo>
                  <a:pt x="0" y="0"/>
                </a:moveTo>
                <a:lnTo>
                  <a:pt x="3125724" y="0"/>
                </a:lnTo>
                <a:lnTo>
                  <a:pt x="3125724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27380" y="2497327"/>
            <a:ext cx="393065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let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square x = x *</a:t>
            </a:r>
            <a:r>
              <a:rPr sz="2800" spc="-5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x</a:t>
            </a:r>
            <a:endParaRPr sz="2800">
              <a:latin typeface="Consolas"/>
              <a:cs typeface="Consola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546091" y="2538983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0080" y="3092195"/>
            <a:ext cx="585470" cy="414655"/>
          </a:xfrm>
          <a:custGeom>
            <a:avLst/>
            <a:gdLst/>
            <a:ahLst/>
            <a:cxnLst/>
            <a:rect l="l" t="t" r="r" b="b"/>
            <a:pathLst>
              <a:path w="585469" h="414654">
                <a:moveTo>
                  <a:pt x="0" y="0"/>
                </a:moveTo>
                <a:lnTo>
                  <a:pt x="585215" y="0"/>
                </a:lnTo>
                <a:lnTo>
                  <a:pt x="585215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225296" y="3092195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20367" y="3092195"/>
            <a:ext cx="1953895" cy="414655"/>
          </a:xfrm>
          <a:custGeom>
            <a:avLst/>
            <a:gdLst/>
            <a:ahLst/>
            <a:cxnLst/>
            <a:rect l="l" t="t" r="r" b="b"/>
            <a:pathLst>
              <a:path w="1953895" h="414654">
                <a:moveTo>
                  <a:pt x="0" y="0"/>
                </a:moveTo>
                <a:lnTo>
                  <a:pt x="1953768" y="0"/>
                </a:lnTo>
                <a:lnTo>
                  <a:pt x="1953768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374135" y="3092195"/>
            <a:ext cx="1562100" cy="414655"/>
          </a:xfrm>
          <a:custGeom>
            <a:avLst/>
            <a:gdLst/>
            <a:ahLst/>
            <a:cxnLst/>
            <a:rect l="l" t="t" r="r" b="b"/>
            <a:pathLst>
              <a:path w="1562100" h="414654">
                <a:moveTo>
                  <a:pt x="0" y="0"/>
                </a:moveTo>
                <a:lnTo>
                  <a:pt x="1562100" y="0"/>
                </a:lnTo>
                <a:lnTo>
                  <a:pt x="1562100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36235" y="3092195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131308" y="3092195"/>
            <a:ext cx="2734310" cy="414655"/>
          </a:xfrm>
          <a:custGeom>
            <a:avLst/>
            <a:gdLst/>
            <a:ahLst/>
            <a:cxnLst/>
            <a:rect l="l" t="t" r="r" b="b"/>
            <a:pathLst>
              <a:path w="2734309" h="414654">
                <a:moveTo>
                  <a:pt x="0" y="0"/>
                </a:moveTo>
                <a:lnTo>
                  <a:pt x="2734056" y="0"/>
                </a:lnTo>
                <a:lnTo>
                  <a:pt x="2734056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88432" y="3050539"/>
            <a:ext cx="7289800" cy="2199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1435">
              <a:lnSpc>
                <a:spcPct val="100000"/>
              </a:lnSpc>
              <a:spcBef>
                <a:spcPts val="95"/>
              </a:spcBef>
            </a:pP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let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squared = List.map square</a:t>
            </a:r>
            <a:r>
              <a:rPr sz="2800" spc="-5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[1;2;3]</a:t>
            </a:r>
            <a:endParaRPr sz="28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3200" spc="40" dirty="0">
                <a:solidFill>
                  <a:srgbClr val="818285"/>
                </a:solidFill>
                <a:latin typeface="Calibri"/>
                <a:cs typeface="Calibri"/>
              </a:rPr>
              <a:t>F# </a:t>
            </a:r>
            <a:r>
              <a:rPr sz="3200" spc="20" dirty="0">
                <a:solidFill>
                  <a:srgbClr val="818285"/>
                </a:solidFill>
                <a:latin typeface="Calibri"/>
                <a:cs typeface="Calibri"/>
              </a:rPr>
              <a:t>Declarative</a:t>
            </a:r>
            <a:r>
              <a:rPr sz="3200" spc="-170" dirty="0">
                <a:solidFill>
                  <a:srgbClr val="818285"/>
                </a:solidFill>
                <a:latin typeface="Calibri"/>
                <a:cs typeface="Calibri"/>
              </a:rPr>
              <a:t> </a:t>
            </a:r>
            <a:r>
              <a:rPr sz="3200" spc="50" dirty="0">
                <a:solidFill>
                  <a:srgbClr val="818285"/>
                </a:solidFill>
                <a:latin typeface="Calibri"/>
                <a:cs typeface="Calibri"/>
              </a:rPr>
              <a:t>Syntax</a:t>
            </a:r>
            <a:endParaRPr sz="3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919"/>
              </a:spcBef>
            </a:pPr>
            <a:r>
              <a:rPr sz="2400" spc="30" dirty="0">
                <a:solidFill>
                  <a:srgbClr val="818285"/>
                </a:solidFill>
                <a:latin typeface="Calibri"/>
                <a:cs typeface="Calibri"/>
              </a:rPr>
              <a:t>Focus </a:t>
            </a:r>
            <a:r>
              <a:rPr sz="2400" spc="-15" dirty="0">
                <a:solidFill>
                  <a:srgbClr val="818285"/>
                </a:solidFill>
                <a:latin typeface="Calibri"/>
                <a:cs typeface="Calibri"/>
              </a:rPr>
              <a:t>on‘what’, </a:t>
            </a:r>
            <a:r>
              <a:rPr sz="2400" spc="35" dirty="0">
                <a:solidFill>
                  <a:srgbClr val="818285"/>
                </a:solidFill>
                <a:latin typeface="Calibri"/>
                <a:cs typeface="Calibri"/>
              </a:rPr>
              <a:t>not</a:t>
            </a:r>
            <a:r>
              <a:rPr sz="2400" spc="-260" dirty="0">
                <a:solidFill>
                  <a:srgbClr val="818285"/>
                </a:solidFill>
                <a:latin typeface="Calibri"/>
                <a:cs typeface="Calibri"/>
              </a:rPr>
              <a:t> </a:t>
            </a:r>
            <a:r>
              <a:rPr sz="2400" spc="5" dirty="0">
                <a:solidFill>
                  <a:srgbClr val="818285"/>
                </a:solidFill>
                <a:latin typeface="Calibri"/>
                <a:cs typeface="Calibri"/>
              </a:rPr>
              <a:t>‘how’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06230" y="546988"/>
            <a:ext cx="492950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100" dirty="0"/>
              <a:t>C# </a:t>
            </a:r>
            <a:r>
              <a:rPr spc="30" dirty="0"/>
              <a:t>Imperative</a:t>
            </a:r>
            <a:r>
              <a:rPr spc="-300" dirty="0"/>
              <a:t> </a:t>
            </a:r>
            <a:r>
              <a:rPr spc="70" dirty="0"/>
              <a:t>Syntax</a:t>
            </a:r>
          </a:p>
        </p:txBody>
      </p:sp>
      <p:sp>
        <p:nvSpPr>
          <p:cNvPr id="3" name="object 3"/>
          <p:cNvSpPr/>
          <p:nvPr/>
        </p:nvSpPr>
        <p:spPr>
          <a:xfrm>
            <a:off x="605027" y="1758695"/>
            <a:ext cx="10991215" cy="4535805"/>
          </a:xfrm>
          <a:custGeom>
            <a:avLst/>
            <a:gdLst/>
            <a:ahLst/>
            <a:cxnLst/>
            <a:rect l="l" t="t" r="r" b="b"/>
            <a:pathLst>
              <a:path w="10991215" h="4535805">
                <a:moveTo>
                  <a:pt x="0" y="0"/>
                </a:moveTo>
                <a:lnTo>
                  <a:pt x="10991088" y="0"/>
                </a:lnTo>
                <a:lnTo>
                  <a:pt x="10991088" y="4535424"/>
                </a:lnTo>
                <a:lnTo>
                  <a:pt x="0" y="45354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88250" y="1898395"/>
            <a:ext cx="490855" cy="208915"/>
          </a:xfrm>
          <a:custGeom>
            <a:avLst/>
            <a:gdLst/>
            <a:ahLst/>
            <a:cxnLst/>
            <a:rect l="l" t="t" r="r" b="b"/>
            <a:pathLst>
              <a:path w="490855" h="208914">
                <a:moveTo>
                  <a:pt x="0" y="0"/>
                </a:moveTo>
                <a:lnTo>
                  <a:pt x="490727" y="0"/>
                </a:lnTo>
                <a:lnTo>
                  <a:pt x="490727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78978" y="189839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59" h="208914">
                <a:moveTo>
                  <a:pt x="0" y="0"/>
                </a:moveTo>
                <a:lnTo>
                  <a:pt x="99059" y="0"/>
                </a:lnTo>
                <a:lnTo>
                  <a:pt x="99059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78038" y="1898395"/>
            <a:ext cx="688975" cy="208915"/>
          </a:xfrm>
          <a:custGeom>
            <a:avLst/>
            <a:gdLst/>
            <a:ahLst/>
            <a:cxnLst/>
            <a:rect l="l" t="t" r="r" b="b"/>
            <a:pathLst>
              <a:path w="688975" h="208914">
                <a:moveTo>
                  <a:pt x="0" y="0"/>
                </a:moveTo>
                <a:lnTo>
                  <a:pt x="688848" y="0"/>
                </a:lnTo>
                <a:lnTo>
                  <a:pt x="688848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066886" y="189839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165946" y="189839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265006" y="1898395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88250" y="2238248"/>
            <a:ext cx="786765" cy="208915"/>
          </a:xfrm>
          <a:custGeom>
            <a:avLst/>
            <a:gdLst/>
            <a:ahLst/>
            <a:cxnLst/>
            <a:rect l="l" t="t" r="r" b="b"/>
            <a:pathLst>
              <a:path w="786765" h="208914">
                <a:moveTo>
                  <a:pt x="0" y="0"/>
                </a:moveTo>
                <a:lnTo>
                  <a:pt x="786383" y="0"/>
                </a:lnTo>
                <a:lnTo>
                  <a:pt x="786383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74634" y="2238248"/>
            <a:ext cx="591820" cy="208915"/>
          </a:xfrm>
          <a:custGeom>
            <a:avLst/>
            <a:gdLst/>
            <a:ahLst/>
            <a:cxnLst/>
            <a:rect l="l" t="t" r="r" b="b"/>
            <a:pathLst>
              <a:path w="591819" h="208914">
                <a:moveTo>
                  <a:pt x="0" y="0"/>
                </a:moveTo>
                <a:lnTo>
                  <a:pt x="591312" y="0"/>
                </a:lnTo>
                <a:lnTo>
                  <a:pt x="59131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165946" y="223824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265006" y="2238248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1" y="0"/>
                </a:lnTo>
                <a:lnTo>
                  <a:pt x="29413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559138" y="223824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58198" y="2238248"/>
            <a:ext cx="688975" cy="208915"/>
          </a:xfrm>
          <a:custGeom>
            <a:avLst/>
            <a:gdLst/>
            <a:ahLst/>
            <a:cxnLst/>
            <a:rect l="l" t="t" r="r" b="b"/>
            <a:pathLst>
              <a:path w="688975" h="208914">
                <a:moveTo>
                  <a:pt x="0" y="0"/>
                </a:moveTo>
                <a:lnTo>
                  <a:pt x="688847" y="0"/>
                </a:lnTo>
                <a:lnTo>
                  <a:pt x="688847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347046" y="2238248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5" y="0"/>
                </a:lnTo>
                <a:lnTo>
                  <a:pt x="29565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42702" y="223824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741763" y="2238248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2" y="0"/>
                </a:lnTo>
                <a:lnTo>
                  <a:pt x="29413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035894" y="2238248"/>
            <a:ext cx="198120" cy="208915"/>
          </a:xfrm>
          <a:custGeom>
            <a:avLst/>
            <a:gdLst/>
            <a:ahLst/>
            <a:cxnLst/>
            <a:rect l="l" t="t" r="r" b="b"/>
            <a:pathLst>
              <a:path w="198120" h="208914">
                <a:moveTo>
                  <a:pt x="0" y="0"/>
                </a:moveTo>
                <a:lnTo>
                  <a:pt x="198120" y="0"/>
                </a:lnTo>
                <a:lnTo>
                  <a:pt x="19812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234014" y="223824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88250" y="2579623"/>
            <a:ext cx="586740" cy="208915"/>
          </a:xfrm>
          <a:custGeom>
            <a:avLst/>
            <a:gdLst/>
            <a:ahLst/>
            <a:cxnLst/>
            <a:rect l="l" t="t" r="r" b="b"/>
            <a:pathLst>
              <a:path w="586740" h="208914">
                <a:moveTo>
                  <a:pt x="0" y="0"/>
                </a:moveTo>
                <a:lnTo>
                  <a:pt x="586740" y="0"/>
                </a:lnTo>
                <a:lnTo>
                  <a:pt x="58674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374990" y="2579623"/>
            <a:ext cx="585470" cy="208915"/>
          </a:xfrm>
          <a:custGeom>
            <a:avLst/>
            <a:gdLst/>
            <a:ahLst/>
            <a:cxnLst/>
            <a:rect l="l" t="t" r="r" b="b"/>
            <a:pathLst>
              <a:path w="585469" h="208914">
                <a:moveTo>
                  <a:pt x="0" y="0"/>
                </a:moveTo>
                <a:lnTo>
                  <a:pt x="585215" y="0"/>
                </a:lnTo>
                <a:lnTo>
                  <a:pt x="58521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960206" y="2579623"/>
            <a:ext cx="589915" cy="208915"/>
          </a:xfrm>
          <a:custGeom>
            <a:avLst/>
            <a:gdLst/>
            <a:ahLst/>
            <a:cxnLst/>
            <a:rect l="l" t="t" r="r" b="b"/>
            <a:pathLst>
              <a:path w="589914" h="208914">
                <a:moveTo>
                  <a:pt x="0" y="0"/>
                </a:moveTo>
                <a:lnTo>
                  <a:pt x="589788" y="0"/>
                </a:lnTo>
                <a:lnTo>
                  <a:pt x="589788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549994" y="2579623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649054" y="2579623"/>
            <a:ext cx="492759" cy="208915"/>
          </a:xfrm>
          <a:custGeom>
            <a:avLst/>
            <a:gdLst/>
            <a:ahLst/>
            <a:cxnLst/>
            <a:rect l="l" t="t" r="r" b="b"/>
            <a:pathLst>
              <a:path w="492760" h="208914">
                <a:moveTo>
                  <a:pt x="0" y="0"/>
                </a:moveTo>
                <a:lnTo>
                  <a:pt x="492251" y="0"/>
                </a:lnTo>
                <a:lnTo>
                  <a:pt x="49225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141306" y="2579623"/>
            <a:ext cx="196850" cy="208915"/>
          </a:xfrm>
          <a:custGeom>
            <a:avLst/>
            <a:gdLst/>
            <a:ahLst/>
            <a:cxnLst/>
            <a:rect l="l" t="t" r="r" b="b"/>
            <a:pathLst>
              <a:path w="196850" h="208914">
                <a:moveTo>
                  <a:pt x="0" y="0"/>
                </a:moveTo>
                <a:lnTo>
                  <a:pt x="196595" y="0"/>
                </a:lnTo>
                <a:lnTo>
                  <a:pt x="19659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337902" y="2579623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88250" y="2919476"/>
            <a:ext cx="586740" cy="208915"/>
          </a:xfrm>
          <a:custGeom>
            <a:avLst/>
            <a:gdLst/>
            <a:ahLst/>
            <a:cxnLst/>
            <a:rect l="l" t="t" r="r" b="b"/>
            <a:pathLst>
              <a:path w="586740" h="208914">
                <a:moveTo>
                  <a:pt x="0" y="0"/>
                </a:moveTo>
                <a:lnTo>
                  <a:pt x="586740" y="0"/>
                </a:lnTo>
                <a:lnTo>
                  <a:pt x="58674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374990" y="2919476"/>
            <a:ext cx="196850" cy="208915"/>
          </a:xfrm>
          <a:custGeom>
            <a:avLst/>
            <a:gdLst/>
            <a:ahLst/>
            <a:cxnLst/>
            <a:rect l="l" t="t" r="r" b="b"/>
            <a:pathLst>
              <a:path w="196850" h="208914">
                <a:moveTo>
                  <a:pt x="0" y="0"/>
                </a:moveTo>
                <a:lnTo>
                  <a:pt x="196596" y="0"/>
                </a:lnTo>
                <a:lnTo>
                  <a:pt x="19659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571586" y="2919476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59" y="0"/>
                </a:lnTo>
                <a:lnTo>
                  <a:pt x="99059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670646" y="2919476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788250" y="3259328"/>
            <a:ext cx="786765" cy="208915"/>
          </a:xfrm>
          <a:custGeom>
            <a:avLst/>
            <a:gdLst/>
            <a:ahLst/>
            <a:cxnLst/>
            <a:rect l="l" t="t" r="r" b="b"/>
            <a:pathLst>
              <a:path w="786765" h="208914">
                <a:moveTo>
                  <a:pt x="0" y="0"/>
                </a:moveTo>
                <a:lnTo>
                  <a:pt x="786383" y="0"/>
                </a:lnTo>
                <a:lnTo>
                  <a:pt x="786383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574634" y="3259328"/>
            <a:ext cx="591820" cy="208915"/>
          </a:xfrm>
          <a:custGeom>
            <a:avLst/>
            <a:gdLst/>
            <a:ahLst/>
            <a:cxnLst/>
            <a:rect l="l" t="t" r="r" b="b"/>
            <a:pathLst>
              <a:path w="591819" h="208914">
                <a:moveTo>
                  <a:pt x="0" y="0"/>
                </a:moveTo>
                <a:lnTo>
                  <a:pt x="591312" y="0"/>
                </a:lnTo>
                <a:lnTo>
                  <a:pt x="59131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165946" y="325932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2265006" y="3259328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2" y="0"/>
                </a:lnTo>
                <a:lnTo>
                  <a:pt x="39319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2658198" y="325932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2755734" y="3259328"/>
            <a:ext cx="492759" cy="208915"/>
          </a:xfrm>
          <a:custGeom>
            <a:avLst/>
            <a:gdLst/>
            <a:ahLst/>
            <a:cxnLst/>
            <a:rect l="l" t="t" r="r" b="b"/>
            <a:pathLst>
              <a:path w="492760" h="208914">
                <a:moveTo>
                  <a:pt x="0" y="0"/>
                </a:moveTo>
                <a:lnTo>
                  <a:pt x="492251" y="0"/>
                </a:lnTo>
                <a:lnTo>
                  <a:pt x="49225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3247986" y="3259328"/>
            <a:ext cx="591820" cy="208915"/>
          </a:xfrm>
          <a:custGeom>
            <a:avLst/>
            <a:gdLst/>
            <a:ahLst/>
            <a:cxnLst/>
            <a:rect l="l" t="t" r="r" b="b"/>
            <a:pathLst>
              <a:path w="591820" h="208914">
                <a:moveTo>
                  <a:pt x="0" y="0"/>
                </a:moveTo>
                <a:lnTo>
                  <a:pt x="591312" y="0"/>
                </a:lnTo>
                <a:lnTo>
                  <a:pt x="59131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3839298" y="3259328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5" y="0"/>
                </a:lnTo>
                <a:lnTo>
                  <a:pt x="29565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4954" y="3259328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1" y="0"/>
                </a:lnTo>
                <a:lnTo>
                  <a:pt x="39319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528146" y="3259328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5" y="0"/>
                </a:lnTo>
                <a:lnTo>
                  <a:pt x="29565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4823802" y="325932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788250" y="3600703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969350" y="3600703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2" y="0"/>
                </a:lnTo>
                <a:lnTo>
                  <a:pt x="39319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2362542" y="3600703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2461602" y="3600703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1" y="0"/>
                </a:lnTo>
                <a:lnTo>
                  <a:pt x="29413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2755734" y="3600703"/>
            <a:ext cx="986155" cy="208915"/>
          </a:xfrm>
          <a:custGeom>
            <a:avLst/>
            <a:gdLst/>
            <a:ahLst/>
            <a:cxnLst/>
            <a:rect l="l" t="t" r="r" b="b"/>
            <a:pathLst>
              <a:path w="986154" h="208914">
                <a:moveTo>
                  <a:pt x="0" y="0"/>
                </a:moveTo>
                <a:lnTo>
                  <a:pt x="986028" y="0"/>
                </a:lnTo>
                <a:lnTo>
                  <a:pt x="986028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3741763" y="3600703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2" y="0"/>
                </a:lnTo>
                <a:lnTo>
                  <a:pt x="29413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4035894" y="3600703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4134954" y="3600703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1" y="0"/>
                </a:lnTo>
                <a:lnTo>
                  <a:pt x="39319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4528146" y="3600703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4627206" y="3600703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5" y="0"/>
                </a:lnTo>
                <a:lnTo>
                  <a:pt x="29565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922863" y="3600703"/>
            <a:ext cx="394970" cy="208915"/>
          </a:xfrm>
          <a:custGeom>
            <a:avLst/>
            <a:gdLst/>
            <a:ahLst/>
            <a:cxnLst/>
            <a:rect l="l" t="t" r="r" b="b"/>
            <a:pathLst>
              <a:path w="394970" h="208914">
                <a:moveTo>
                  <a:pt x="0" y="0"/>
                </a:moveTo>
                <a:lnTo>
                  <a:pt x="394715" y="0"/>
                </a:lnTo>
                <a:lnTo>
                  <a:pt x="39471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5317578" y="3600703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788250" y="3940555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969350" y="3940555"/>
            <a:ext cx="885825" cy="208915"/>
          </a:xfrm>
          <a:custGeom>
            <a:avLst/>
            <a:gdLst/>
            <a:ahLst/>
            <a:cxnLst/>
            <a:rect l="l" t="t" r="r" b="b"/>
            <a:pathLst>
              <a:path w="885825" h="208914">
                <a:moveTo>
                  <a:pt x="0" y="0"/>
                </a:moveTo>
                <a:lnTo>
                  <a:pt x="885444" y="0"/>
                </a:lnTo>
                <a:lnTo>
                  <a:pt x="885444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2854794" y="3940555"/>
            <a:ext cx="394970" cy="208915"/>
          </a:xfrm>
          <a:custGeom>
            <a:avLst/>
            <a:gdLst/>
            <a:ahLst/>
            <a:cxnLst/>
            <a:rect l="l" t="t" r="r" b="b"/>
            <a:pathLst>
              <a:path w="394969" h="208914">
                <a:moveTo>
                  <a:pt x="0" y="0"/>
                </a:moveTo>
                <a:lnTo>
                  <a:pt x="394716" y="0"/>
                </a:lnTo>
                <a:lnTo>
                  <a:pt x="394716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3249510" y="3940555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5" y="0"/>
                </a:lnTo>
                <a:lnTo>
                  <a:pt x="97535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788250" y="4280408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969350" y="4280408"/>
            <a:ext cx="885825" cy="208915"/>
          </a:xfrm>
          <a:custGeom>
            <a:avLst/>
            <a:gdLst/>
            <a:ahLst/>
            <a:cxnLst/>
            <a:rect l="l" t="t" r="r" b="b"/>
            <a:pathLst>
              <a:path w="885825" h="208914">
                <a:moveTo>
                  <a:pt x="0" y="0"/>
                </a:moveTo>
                <a:lnTo>
                  <a:pt x="885444" y="0"/>
                </a:lnTo>
                <a:lnTo>
                  <a:pt x="885444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2854794" y="4280408"/>
            <a:ext cx="394970" cy="208915"/>
          </a:xfrm>
          <a:custGeom>
            <a:avLst/>
            <a:gdLst/>
            <a:ahLst/>
            <a:cxnLst/>
            <a:rect l="l" t="t" r="r" b="b"/>
            <a:pathLst>
              <a:path w="394969" h="208914">
                <a:moveTo>
                  <a:pt x="0" y="0"/>
                </a:moveTo>
                <a:lnTo>
                  <a:pt x="394716" y="0"/>
                </a:lnTo>
                <a:lnTo>
                  <a:pt x="394716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3249510" y="428040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5" y="0"/>
                </a:lnTo>
                <a:lnTo>
                  <a:pt x="97535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788250" y="4621784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969350" y="4621784"/>
            <a:ext cx="885825" cy="208915"/>
          </a:xfrm>
          <a:custGeom>
            <a:avLst/>
            <a:gdLst/>
            <a:ahLst/>
            <a:cxnLst/>
            <a:rect l="l" t="t" r="r" b="b"/>
            <a:pathLst>
              <a:path w="885825" h="208914">
                <a:moveTo>
                  <a:pt x="0" y="0"/>
                </a:moveTo>
                <a:lnTo>
                  <a:pt x="885444" y="0"/>
                </a:lnTo>
                <a:lnTo>
                  <a:pt x="885444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2854794" y="4621784"/>
            <a:ext cx="394970" cy="208915"/>
          </a:xfrm>
          <a:custGeom>
            <a:avLst/>
            <a:gdLst/>
            <a:ahLst/>
            <a:cxnLst/>
            <a:rect l="l" t="t" r="r" b="b"/>
            <a:pathLst>
              <a:path w="394969" h="208914">
                <a:moveTo>
                  <a:pt x="0" y="0"/>
                </a:moveTo>
                <a:lnTo>
                  <a:pt x="394716" y="0"/>
                </a:lnTo>
                <a:lnTo>
                  <a:pt x="394716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3249510" y="4621784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5" y="0"/>
                </a:lnTo>
                <a:lnTo>
                  <a:pt x="97535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788250" y="4961635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969350" y="4961635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2" y="0"/>
                </a:lnTo>
                <a:lnTo>
                  <a:pt x="39319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2362542" y="496163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2461602" y="4961635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1" y="0"/>
                </a:lnTo>
                <a:lnTo>
                  <a:pt x="29413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2755734" y="4961635"/>
            <a:ext cx="1183005" cy="208915"/>
          </a:xfrm>
          <a:custGeom>
            <a:avLst/>
            <a:gdLst/>
            <a:ahLst/>
            <a:cxnLst/>
            <a:rect l="l" t="t" r="r" b="b"/>
            <a:pathLst>
              <a:path w="1183004" h="208914">
                <a:moveTo>
                  <a:pt x="0" y="0"/>
                </a:moveTo>
                <a:lnTo>
                  <a:pt x="1182623" y="0"/>
                </a:lnTo>
                <a:lnTo>
                  <a:pt x="1182623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3938358" y="4961635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2" y="0"/>
                </a:lnTo>
                <a:lnTo>
                  <a:pt x="29413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4232490" y="496163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4331550" y="4961635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1" y="0"/>
                </a:lnTo>
                <a:lnTo>
                  <a:pt x="39319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4724743" y="496163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4823802" y="4961635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5" y="0"/>
                </a:lnTo>
                <a:lnTo>
                  <a:pt x="29565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5119458" y="4961635"/>
            <a:ext cx="394970" cy="208915"/>
          </a:xfrm>
          <a:custGeom>
            <a:avLst/>
            <a:gdLst/>
            <a:ahLst/>
            <a:cxnLst/>
            <a:rect l="l" t="t" r="r" b="b"/>
            <a:pathLst>
              <a:path w="394970" h="208914">
                <a:moveTo>
                  <a:pt x="0" y="0"/>
                </a:moveTo>
                <a:lnTo>
                  <a:pt x="394715" y="0"/>
                </a:lnTo>
                <a:lnTo>
                  <a:pt x="39471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5514175" y="4961635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788250" y="5301488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1969350" y="5301488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6" y="0"/>
                </a:lnTo>
                <a:lnTo>
                  <a:pt x="29565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2265006" y="530148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2362542" y="530148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2461602" y="5301488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1" y="0"/>
                </a:lnTo>
                <a:lnTo>
                  <a:pt x="29413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2755734" y="530148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2854794" y="530148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2953854" y="530148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3051390" y="5301488"/>
            <a:ext cx="492759" cy="208915"/>
          </a:xfrm>
          <a:custGeom>
            <a:avLst/>
            <a:gdLst/>
            <a:ahLst/>
            <a:cxnLst/>
            <a:rect l="l" t="t" r="r" b="b"/>
            <a:pathLst>
              <a:path w="492760" h="208914">
                <a:moveTo>
                  <a:pt x="0" y="0"/>
                </a:moveTo>
                <a:lnTo>
                  <a:pt x="492251" y="0"/>
                </a:lnTo>
                <a:lnTo>
                  <a:pt x="49225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3543643" y="530148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3642702" y="530148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3741763" y="5301488"/>
            <a:ext cx="196850" cy="208915"/>
          </a:xfrm>
          <a:custGeom>
            <a:avLst/>
            <a:gdLst/>
            <a:ahLst/>
            <a:cxnLst/>
            <a:rect l="l" t="t" r="r" b="b"/>
            <a:pathLst>
              <a:path w="196850" h="208914">
                <a:moveTo>
                  <a:pt x="0" y="0"/>
                </a:moveTo>
                <a:lnTo>
                  <a:pt x="196596" y="0"/>
                </a:lnTo>
                <a:lnTo>
                  <a:pt x="19659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3938358" y="5301488"/>
            <a:ext cx="1082040" cy="208915"/>
          </a:xfrm>
          <a:custGeom>
            <a:avLst/>
            <a:gdLst/>
            <a:ahLst/>
            <a:cxnLst/>
            <a:rect l="l" t="t" r="r" b="b"/>
            <a:pathLst>
              <a:path w="1082039" h="208914">
                <a:moveTo>
                  <a:pt x="0" y="0"/>
                </a:moveTo>
                <a:lnTo>
                  <a:pt x="1082039" y="0"/>
                </a:lnTo>
                <a:lnTo>
                  <a:pt x="1082039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5020398" y="5301488"/>
            <a:ext cx="198120" cy="208915"/>
          </a:xfrm>
          <a:custGeom>
            <a:avLst/>
            <a:gdLst/>
            <a:ahLst/>
            <a:cxnLst/>
            <a:rect l="l" t="t" r="r" b="b"/>
            <a:pathLst>
              <a:path w="198120" h="208914">
                <a:moveTo>
                  <a:pt x="0" y="0"/>
                </a:moveTo>
                <a:lnTo>
                  <a:pt x="198120" y="0"/>
                </a:lnTo>
                <a:lnTo>
                  <a:pt x="19812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5218519" y="530148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5316054" y="5301488"/>
            <a:ext cx="591820" cy="208915"/>
          </a:xfrm>
          <a:custGeom>
            <a:avLst/>
            <a:gdLst/>
            <a:ahLst/>
            <a:cxnLst/>
            <a:rect l="l" t="t" r="r" b="b"/>
            <a:pathLst>
              <a:path w="591820" h="208914">
                <a:moveTo>
                  <a:pt x="0" y="0"/>
                </a:moveTo>
                <a:lnTo>
                  <a:pt x="591312" y="0"/>
                </a:lnTo>
                <a:lnTo>
                  <a:pt x="59131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5907366" y="5301488"/>
            <a:ext cx="1082040" cy="208915"/>
          </a:xfrm>
          <a:custGeom>
            <a:avLst/>
            <a:gdLst/>
            <a:ahLst/>
            <a:cxnLst/>
            <a:rect l="l" t="t" r="r" b="b"/>
            <a:pathLst>
              <a:path w="1082040" h="208914">
                <a:moveTo>
                  <a:pt x="0" y="0"/>
                </a:moveTo>
                <a:lnTo>
                  <a:pt x="1082039" y="0"/>
                </a:lnTo>
                <a:lnTo>
                  <a:pt x="1082039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6989406" y="5301488"/>
            <a:ext cx="1379220" cy="208915"/>
          </a:xfrm>
          <a:custGeom>
            <a:avLst/>
            <a:gdLst/>
            <a:ahLst/>
            <a:cxnLst/>
            <a:rect l="l" t="t" r="r" b="b"/>
            <a:pathLst>
              <a:path w="1379220" h="208914">
                <a:moveTo>
                  <a:pt x="0" y="0"/>
                </a:moveTo>
                <a:lnTo>
                  <a:pt x="1379220" y="0"/>
                </a:lnTo>
                <a:lnTo>
                  <a:pt x="137922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8368627" y="530148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90" h="208914">
                <a:moveTo>
                  <a:pt x="0" y="0"/>
                </a:moveTo>
                <a:lnTo>
                  <a:pt x="97535" y="0"/>
                </a:lnTo>
                <a:lnTo>
                  <a:pt x="9753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8466163" y="5301488"/>
            <a:ext cx="591820" cy="208915"/>
          </a:xfrm>
          <a:custGeom>
            <a:avLst/>
            <a:gdLst/>
            <a:ahLst/>
            <a:cxnLst/>
            <a:rect l="l" t="t" r="r" b="b"/>
            <a:pathLst>
              <a:path w="591820" h="208914">
                <a:moveTo>
                  <a:pt x="0" y="0"/>
                </a:moveTo>
                <a:lnTo>
                  <a:pt x="591311" y="0"/>
                </a:lnTo>
                <a:lnTo>
                  <a:pt x="59131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9057475" y="530148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90" h="208914">
                <a:moveTo>
                  <a:pt x="0" y="0"/>
                </a:moveTo>
                <a:lnTo>
                  <a:pt x="97535" y="0"/>
                </a:lnTo>
                <a:lnTo>
                  <a:pt x="9753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788250" y="5642864"/>
            <a:ext cx="786765" cy="208915"/>
          </a:xfrm>
          <a:custGeom>
            <a:avLst/>
            <a:gdLst/>
            <a:ahLst/>
            <a:cxnLst/>
            <a:rect l="l" t="t" r="r" b="b"/>
            <a:pathLst>
              <a:path w="786765" h="208914">
                <a:moveTo>
                  <a:pt x="0" y="0"/>
                </a:moveTo>
                <a:lnTo>
                  <a:pt x="786383" y="0"/>
                </a:lnTo>
                <a:lnTo>
                  <a:pt x="786383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1574634" y="5642864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1673694" y="5642864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788250" y="598271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59" h="208914">
                <a:moveTo>
                  <a:pt x="0" y="0"/>
                </a:moveTo>
                <a:lnTo>
                  <a:pt x="99060" y="0"/>
                </a:lnTo>
                <a:lnTo>
                  <a:pt x="99060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 txBox="1"/>
          <p:nvPr/>
        </p:nvSpPr>
        <p:spPr>
          <a:xfrm>
            <a:off x="775550" y="1746093"/>
            <a:ext cx="8293734" cy="4450080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class </a:t>
            </a:r>
            <a:r>
              <a:rPr sz="1400" dirty="0">
                <a:solidFill>
                  <a:srgbClr val="2B91AF"/>
                </a:solidFill>
                <a:latin typeface="Consolas"/>
                <a:cs typeface="Consolas"/>
              </a:rPr>
              <a:t>Program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{</a:t>
            </a:r>
            <a:endParaRPr sz="1400">
              <a:latin typeface="Consolas"/>
              <a:cs typeface="Consolas"/>
            </a:endParaRPr>
          </a:p>
          <a:p>
            <a:pPr marL="1184275" marR="4927600" indent="-386080">
              <a:lnSpc>
                <a:spcPts val="2690"/>
              </a:lnSpc>
              <a:spcBef>
                <a:spcPts val="244"/>
              </a:spcBef>
            </a:pP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static int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Square(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int </a:t>
            </a:r>
            <a:r>
              <a:rPr sz="1400" spc="-5" dirty="0">
                <a:solidFill>
                  <a:srgbClr val="424344"/>
                </a:solidFill>
                <a:latin typeface="Consolas"/>
                <a:cs typeface="Consolas"/>
              </a:rPr>
              <a:t>x)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{  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return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x *</a:t>
            </a:r>
            <a:r>
              <a:rPr sz="1400" spc="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x;</a:t>
            </a:r>
            <a:endParaRPr sz="1400">
              <a:latin typeface="Consolas"/>
              <a:cs typeface="Consolas"/>
            </a:endParaRPr>
          </a:p>
          <a:p>
            <a:pPr marL="795655">
              <a:lnSpc>
                <a:spcPct val="100000"/>
              </a:lnSpc>
              <a:spcBef>
                <a:spcPts val="735"/>
              </a:spcBef>
            </a:pP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1400">
              <a:latin typeface="Consolas"/>
              <a:cs typeface="Consolas"/>
            </a:endParaRPr>
          </a:p>
          <a:p>
            <a:pPr marL="798830">
              <a:lnSpc>
                <a:spcPct val="100000"/>
              </a:lnSpc>
              <a:spcBef>
                <a:spcPts val="994"/>
              </a:spcBef>
            </a:pP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static void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Main(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string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[] args)</a:t>
            </a:r>
            <a:r>
              <a:rPr sz="1400" spc="2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{</a:t>
            </a:r>
            <a:endParaRPr sz="1400">
              <a:latin typeface="Consolas"/>
              <a:cs typeface="Consolas"/>
            </a:endParaRPr>
          </a:p>
          <a:p>
            <a:pPr marL="1193800" marR="3744595">
              <a:lnSpc>
                <a:spcPct val="159300"/>
              </a:lnSpc>
              <a:spcBef>
                <a:spcPts val="10"/>
              </a:spcBef>
            </a:pPr>
            <a:r>
              <a:rPr sz="1400" dirty="0">
                <a:solidFill>
                  <a:srgbClr val="2B91AF"/>
                </a:solidFill>
                <a:latin typeface="Consolas"/>
                <a:cs typeface="Consolas"/>
              </a:rPr>
              <a:t>List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&lt;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&gt; input = 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new </a:t>
            </a:r>
            <a:r>
              <a:rPr sz="1400" dirty="0">
                <a:solidFill>
                  <a:srgbClr val="2B91AF"/>
                </a:solidFill>
                <a:latin typeface="Consolas"/>
                <a:cs typeface="Consolas"/>
              </a:rPr>
              <a:t>List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&lt;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&gt;();  input.Add(1);</a:t>
            </a:r>
            <a:endParaRPr sz="1400">
              <a:latin typeface="Consolas"/>
              <a:cs typeface="Consolas"/>
            </a:endParaRPr>
          </a:p>
          <a:p>
            <a:pPr marL="1193800">
              <a:lnSpc>
                <a:spcPct val="100000"/>
              </a:lnSpc>
              <a:spcBef>
                <a:spcPts val="994"/>
              </a:spcBef>
            </a:pP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input.Add(2);</a:t>
            </a:r>
            <a:endParaRPr sz="1400">
              <a:latin typeface="Consolas"/>
              <a:cs typeface="Consolas"/>
            </a:endParaRPr>
          </a:p>
          <a:p>
            <a:pPr marL="1193800">
              <a:lnSpc>
                <a:spcPct val="100000"/>
              </a:lnSpc>
              <a:spcBef>
                <a:spcPts val="1010"/>
              </a:spcBef>
            </a:pP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input.Add(3);</a:t>
            </a:r>
            <a:endParaRPr sz="1400">
              <a:latin typeface="Consolas"/>
              <a:cs typeface="Consolas"/>
            </a:endParaRPr>
          </a:p>
          <a:p>
            <a:pPr marL="1193800">
              <a:lnSpc>
                <a:spcPct val="100000"/>
              </a:lnSpc>
              <a:spcBef>
                <a:spcPts val="994"/>
              </a:spcBef>
            </a:pPr>
            <a:r>
              <a:rPr sz="1400" dirty="0">
                <a:solidFill>
                  <a:srgbClr val="2B91AF"/>
                </a:solidFill>
                <a:latin typeface="Consolas"/>
                <a:cs typeface="Consolas"/>
              </a:rPr>
              <a:t>List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&lt;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&gt; squared = 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new</a:t>
            </a:r>
            <a:r>
              <a:rPr sz="1400" spc="3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1400" dirty="0">
                <a:solidFill>
                  <a:srgbClr val="2B91AF"/>
                </a:solidFill>
                <a:latin typeface="Consolas"/>
                <a:cs typeface="Consolas"/>
              </a:rPr>
              <a:t>List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&lt;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&gt;();</a:t>
            </a:r>
            <a:endParaRPr sz="1400">
              <a:latin typeface="Consolas"/>
              <a:cs typeface="Consolas"/>
            </a:endParaRPr>
          </a:p>
          <a:p>
            <a:pPr marL="1193800">
              <a:lnSpc>
                <a:spcPct val="100000"/>
              </a:lnSpc>
              <a:spcBef>
                <a:spcPts val="994"/>
              </a:spcBef>
            </a:pP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for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(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var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i = 0; i &lt; input.Count; i++) { squared.Add(Square(input[i]));</a:t>
            </a:r>
            <a:r>
              <a:rPr sz="1400" spc="140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1400">
              <a:latin typeface="Consolas"/>
              <a:cs typeface="Consolas"/>
            </a:endParaRPr>
          </a:p>
          <a:p>
            <a:pPr marL="798830">
              <a:lnSpc>
                <a:spcPct val="100000"/>
              </a:lnSpc>
              <a:spcBef>
                <a:spcPts val="1010"/>
              </a:spcBef>
            </a:pP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14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994"/>
              </a:spcBef>
            </a:pP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1400">
              <a:latin typeface="Consolas"/>
              <a:cs typeface="Consolas"/>
            </a:endParaRPr>
          </a:p>
        </p:txBody>
      </p:sp>
      <p:sp>
        <p:nvSpPr>
          <p:cNvPr id="105" name="object 105"/>
          <p:cNvSpPr/>
          <p:nvPr/>
        </p:nvSpPr>
        <p:spPr>
          <a:xfrm>
            <a:off x="887310" y="5982715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90" h="208914">
                <a:moveTo>
                  <a:pt x="0" y="0"/>
                </a:moveTo>
                <a:lnTo>
                  <a:pt x="97535" y="0"/>
                </a:lnTo>
                <a:lnTo>
                  <a:pt x="97535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03699" y="3491485"/>
            <a:ext cx="5405755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60" dirty="0">
                <a:solidFill>
                  <a:srgbClr val="F26722"/>
                </a:solidFill>
                <a:latin typeface="Calibri"/>
                <a:cs typeface="Calibri"/>
              </a:rPr>
              <a:t>Reduced </a:t>
            </a:r>
            <a:r>
              <a:rPr sz="3200" spc="45" dirty="0">
                <a:solidFill>
                  <a:srgbClr val="F26722"/>
                </a:solidFill>
                <a:latin typeface="Calibri"/>
                <a:cs typeface="Calibri"/>
              </a:rPr>
              <a:t>Accidental</a:t>
            </a:r>
            <a:r>
              <a:rPr sz="3200" spc="-275" dirty="0">
                <a:solidFill>
                  <a:srgbClr val="F26722"/>
                </a:solidFill>
                <a:latin typeface="Calibri"/>
                <a:cs typeface="Calibri"/>
              </a:rPr>
              <a:t> </a:t>
            </a:r>
            <a:r>
              <a:rPr sz="3200" spc="60" dirty="0">
                <a:solidFill>
                  <a:srgbClr val="F26722"/>
                </a:solidFill>
                <a:latin typeface="Calibri"/>
                <a:cs typeface="Calibri"/>
              </a:rPr>
              <a:t>Complexity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020">
              <a:lnSpc>
                <a:spcPct val="100000"/>
              </a:lnSpc>
              <a:spcBef>
                <a:spcPts val="105"/>
              </a:spcBef>
            </a:pPr>
            <a:r>
              <a:rPr spc="-25" dirty="0"/>
              <a:t>Why</a:t>
            </a:r>
            <a:r>
              <a:rPr spc="-130" dirty="0"/>
              <a:t> </a:t>
            </a:r>
            <a:r>
              <a:rPr spc="-50" dirty="0"/>
              <a:t>F#?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85806" y="546988"/>
            <a:ext cx="294195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60" dirty="0"/>
              <a:t>F#</a:t>
            </a:r>
            <a:r>
              <a:rPr spc="-120" dirty="0"/>
              <a:t> </a:t>
            </a:r>
            <a:r>
              <a:rPr spc="50" dirty="0"/>
              <a:t>Quicksort</a:t>
            </a:r>
          </a:p>
        </p:txBody>
      </p:sp>
      <p:sp>
        <p:nvSpPr>
          <p:cNvPr id="3" name="object 3"/>
          <p:cNvSpPr/>
          <p:nvPr/>
        </p:nvSpPr>
        <p:spPr>
          <a:xfrm>
            <a:off x="605027" y="1758695"/>
            <a:ext cx="10991215" cy="4535805"/>
          </a:xfrm>
          <a:custGeom>
            <a:avLst/>
            <a:gdLst/>
            <a:ahLst/>
            <a:cxnLst/>
            <a:rect l="l" t="t" r="r" b="b"/>
            <a:pathLst>
              <a:path w="10991215" h="4535805">
                <a:moveTo>
                  <a:pt x="0" y="0"/>
                </a:moveTo>
                <a:lnTo>
                  <a:pt x="10991088" y="0"/>
                </a:lnTo>
                <a:lnTo>
                  <a:pt x="10991088" y="4535424"/>
                </a:lnTo>
                <a:lnTo>
                  <a:pt x="0" y="45354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88250" y="1904492"/>
            <a:ext cx="585470" cy="414655"/>
          </a:xfrm>
          <a:custGeom>
            <a:avLst/>
            <a:gdLst/>
            <a:ahLst/>
            <a:cxnLst/>
            <a:rect l="l" t="t" r="r" b="b"/>
            <a:pathLst>
              <a:path w="585469" h="414655">
                <a:moveTo>
                  <a:pt x="0" y="0"/>
                </a:moveTo>
                <a:lnTo>
                  <a:pt x="585215" y="0"/>
                </a:lnTo>
                <a:lnTo>
                  <a:pt x="585215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73466" y="1904492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68538" y="1904492"/>
            <a:ext cx="586740" cy="414655"/>
          </a:xfrm>
          <a:custGeom>
            <a:avLst/>
            <a:gdLst/>
            <a:ahLst/>
            <a:cxnLst/>
            <a:rect l="l" t="t" r="r" b="b"/>
            <a:pathLst>
              <a:path w="586739" h="414655">
                <a:moveTo>
                  <a:pt x="0" y="0"/>
                </a:moveTo>
                <a:lnTo>
                  <a:pt x="586739" y="0"/>
                </a:lnTo>
                <a:lnTo>
                  <a:pt x="586739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155278" y="1904492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50350" y="1904492"/>
            <a:ext cx="2342515" cy="414655"/>
          </a:xfrm>
          <a:custGeom>
            <a:avLst/>
            <a:gdLst/>
            <a:ahLst/>
            <a:cxnLst/>
            <a:rect l="l" t="t" r="r" b="b"/>
            <a:pathLst>
              <a:path w="2342515" h="414655">
                <a:moveTo>
                  <a:pt x="0" y="0"/>
                </a:moveTo>
                <a:lnTo>
                  <a:pt x="2342388" y="0"/>
                </a:lnTo>
                <a:lnTo>
                  <a:pt x="2342388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92738" y="1904492"/>
            <a:ext cx="1564005" cy="414655"/>
          </a:xfrm>
          <a:custGeom>
            <a:avLst/>
            <a:gdLst/>
            <a:ahLst/>
            <a:cxnLst/>
            <a:rect l="l" t="t" r="r" b="b"/>
            <a:pathLst>
              <a:path w="1564004" h="414655">
                <a:moveTo>
                  <a:pt x="0" y="0"/>
                </a:moveTo>
                <a:lnTo>
                  <a:pt x="1563624" y="0"/>
                </a:lnTo>
                <a:lnTo>
                  <a:pt x="1563624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256363" y="1904492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88250" y="2457704"/>
            <a:ext cx="780415" cy="414655"/>
          </a:xfrm>
          <a:custGeom>
            <a:avLst/>
            <a:gdLst/>
            <a:ahLst/>
            <a:cxnLst/>
            <a:rect l="l" t="t" r="r" b="b"/>
            <a:pathLst>
              <a:path w="780415" h="414655">
                <a:moveTo>
                  <a:pt x="0" y="0"/>
                </a:moveTo>
                <a:lnTo>
                  <a:pt x="780288" y="0"/>
                </a:lnTo>
                <a:lnTo>
                  <a:pt x="780288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568538" y="2457704"/>
            <a:ext cx="977265" cy="414655"/>
          </a:xfrm>
          <a:custGeom>
            <a:avLst/>
            <a:gdLst/>
            <a:ahLst/>
            <a:cxnLst/>
            <a:rect l="l" t="t" r="r" b="b"/>
            <a:pathLst>
              <a:path w="977264" h="414655">
                <a:moveTo>
                  <a:pt x="0" y="0"/>
                </a:moveTo>
                <a:lnTo>
                  <a:pt x="976884" y="0"/>
                </a:lnTo>
                <a:lnTo>
                  <a:pt x="976884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545422" y="245770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5">
                <a:moveTo>
                  <a:pt x="0" y="0"/>
                </a:moveTo>
                <a:lnTo>
                  <a:pt x="195071" y="0"/>
                </a:lnTo>
                <a:lnTo>
                  <a:pt x="195071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740494" y="245770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5">
                <a:moveTo>
                  <a:pt x="0" y="0"/>
                </a:moveTo>
                <a:lnTo>
                  <a:pt x="195071" y="0"/>
                </a:lnTo>
                <a:lnTo>
                  <a:pt x="195071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935566" y="245770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130638" y="2457704"/>
            <a:ext cx="391795" cy="414655"/>
          </a:xfrm>
          <a:custGeom>
            <a:avLst/>
            <a:gdLst/>
            <a:ahLst/>
            <a:cxnLst/>
            <a:rect l="l" t="t" r="r" b="b"/>
            <a:pathLst>
              <a:path w="391795" h="414655">
                <a:moveTo>
                  <a:pt x="0" y="0"/>
                </a:moveTo>
                <a:lnTo>
                  <a:pt x="391667" y="0"/>
                </a:lnTo>
                <a:lnTo>
                  <a:pt x="391667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522306" y="245770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88250" y="3012439"/>
            <a:ext cx="780415" cy="414655"/>
          </a:xfrm>
          <a:custGeom>
            <a:avLst/>
            <a:gdLst/>
            <a:ahLst/>
            <a:cxnLst/>
            <a:rect l="l" t="t" r="r" b="b"/>
            <a:pathLst>
              <a:path w="780415" h="414654">
                <a:moveTo>
                  <a:pt x="0" y="0"/>
                </a:moveTo>
                <a:lnTo>
                  <a:pt x="780288" y="0"/>
                </a:lnTo>
                <a:lnTo>
                  <a:pt x="780288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68538" y="3012439"/>
            <a:ext cx="1367155" cy="414655"/>
          </a:xfrm>
          <a:custGeom>
            <a:avLst/>
            <a:gdLst/>
            <a:ahLst/>
            <a:cxnLst/>
            <a:rect l="l" t="t" r="r" b="b"/>
            <a:pathLst>
              <a:path w="1367155" h="414654">
                <a:moveTo>
                  <a:pt x="0" y="0"/>
                </a:moveTo>
                <a:lnTo>
                  <a:pt x="1367027" y="0"/>
                </a:lnTo>
                <a:lnTo>
                  <a:pt x="1367027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935566" y="3012439"/>
            <a:ext cx="390525" cy="414655"/>
          </a:xfrm>
          <a:custGeom>
            <a:avLst/>
            <a:gdLst/>
            <a:ahLst/>
            <a:cxnLst/>
            <a:rect l="l" t="t" r="r" b="b"/>
            <a:pathLst>
              <a:path w="390525" h="414654">
                <a:moveTo>
                  <a:pt x="0" y="0"/>
                </a:moveTo>
                <a:lnTo>
                  <a:pt x="390143" y="0"/>
                </a:lnTo>
                <a:lnTo>
                  <a:pt x="390143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325710" y="3012439"/>
            <a:ext cx="196850" cy="414655"/>
          </a:xfrm>
          <a:custGeom>
            <a:avLst/>
            <a:gdLst/>
            <a:ahLst/>
            <a:cxnLst/>
            <a:rect l="l" t="t" r="r" b="b"/>
            <a:pathLst>
              <a:path w="196850" h="414654">
                <a:moveTo>
                  <a:pt x="0" y="0"/>
                </a:moveTo>
                <a:lnTo>
                  <a:pt x="196596" y="0"/>
                </a:lnTo>
                <a:lnTo>
                  <a:pt x="196596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522306" y="3012439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717378" y="3012439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912450" y="3012439"/>
            <a:ext cx="390525" cy="414655"/>
          </a:xfrm>
          <a:custGeom>
            <a:avLst/>
            <a:gdLst/>
            <a:ahLst/>
            <a:cxnLst/>
            <a:rect l="l" t="t" r="r" b="b"/>
            <a:pathLst>
              <a:path w="390525" h="414654">
                <a:moveTo>
                  <a:pt x="0" y="0"/>
                </a:moveTo>
                <a:lnTo>
                  <a:pt x="390144" y="0"/>
                </a:lnTo>
                <a:lnTo>
                  <a:pt x="390144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302594" y="3012439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788250" y="3565652"/>
            <a:ext cx="1562100" cy="414655"/>
          </a:xfrm>
          <a:custGeom>
            <a:avLst/>
            <a:gdLst/>
            <a:ahLst/>
            <a:cxnLst/>
            <a:rect l="l" t="t" r="r" b="b"/>
            <a:pathLst>
              <a:path w="1562100" h="414654">
                <a:moveTo>
                  <a:pt x="0" y="0"/>
                </a:moveTo>
                <a:lnTo>
                  <a:pt x="1562100" y="0"/>
                </a:lnTo>
                <a:lnTo>
                  <a:pt x="1562100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350350" y="3565652"/>
            <a:ext cx="585470" cy="414655"/>
          </a:xfrm>
          <a:custGeom>
            <a:avLst/>
            <a:gdLst/>
            <a:ahLst/>
            <a:cxnLst/>
            <a:rect l="l" t="t" r="r" b="b"/>
            <a:pathLst>
              <a:path w="585469" h="414654">
                <a:moveTo>
                  <a:pt x="0" y="0"/>
                </a:moveTo>
                <a:lnTo>
                  <a:pt x="585215" y="0"/>
                </a:lnTo>
                <a:lnTo>
                  <a:pt x="585215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2935566" y="3565652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130638" y="3565652"/>
            <a:ext cx="6250305" cy="414655"/>
          </a:xfrm>
          <a:custGeom>
            <a:avLst/>
            <a:gdLst/>
            <a:ahLst/>
            <a:cxnLst/>
            <a:rect l="l" t="t" r="r" b="b"/>
            <a:pathLst>
              <a:path w="6250305" h="414654">
                <a:moveTo>
                  <a:pt x="0" y="0"/>
                </a:moveTo>
                <a:lnTo>
                  <a:pt x="6249923" y="0"/>
                </a:lnTo>
                <a:lnTo>
                  <a:pt x="6249923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380563" y="3565652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88250" y="4118864"/>
            <a:ext cx="1562100" cy="414655"/>
          </a:xfrm>
          <a:custGeom>
            <a:avLst/>
            <a:gdLst/>
            <a:ahLst/>
            <a:cxnLst/>
            <a:rect l="l" t="t" r="r" b="b"/>
            <a:pathLst>
              <a:path w="1562100" h="414654">
                <a:moveTo>
                  <a:pt x="0" y="0"/>
                </a:moveTo>
                <a:lnTo>
                  <a:pt x="1562100" y="0"/>
                </a:lnTo>
                <a:lnTo>
                  <a:pt x="1562100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2350350" y="4118864"/>
            <a:ext cx="585470" cy="414655"/>
          </a:xfrm>
          <a:custGeom>
            <a:avLst/>
            <a:gdLst/>
            <a:ahLst/>
            <a:cxnLst/>
            <a:rect l="l" t="t" r="r" b="b"/>
            <a:pathLst>
              <a:path w="585469" h="414654">
                <a:moveTo>
                  <a:pt x="0" y="0"/>
                </a:moveTo>
                <a:lnTo>
                  <a:pt x="585215" y="0"/>
                </a:lnTo>
                <a:lnTo>
                  <a:pt x="585215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935566" y="411886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3130638" y="4118864"/>
            <a:ext cx="1758950" cy="414655"/>
          </a:xfrm>
          <a:custGeom>
            <a:avLst/>
            <a:gdLst/>
            <a:ahLst/>
            <a:cxnLst/>
            <a:rect l="l" t="t" r="r" b="b"/>
            <a:pathLst>
              <a:path w="1758950" h="414654">
                <a:moveTo>
                  <a:pt x="0" y="0"/>
                </a:moveTo>
                <a:lnTo>
                  <a:pt x="1758695" y="0"/>
                </a:lnTo>
                <a:lnTo>
                  <a:pt x="1758695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889334" y="4118864"/>
            <a:ext cx="2147570" cy="414655"/>
          </a:xfrm>
          <a:custGeom>
            <a:avLst/>
            <a:gdLst/>
            <a:ahLst/>
            <a:cxnLst/>
            <a:rect l="l" t="t" r="r" b="b"/>
            <a:pathLst>
              <a:path w="2147570" h="414654">
                <a:moveTo>
                  <a:pt x="0" y="0"/>
                </a:moveTo>
                <a:lnTo>
                  <a:pt x="2147316" y="0"/>
                </a:lnTo>
                <a:lnTo>
                  <a:pt x="2147316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7036651" y="411886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7231722" y="4118864"/>
            <a:ext cx="1758950" cy="414655"/>
          </a:xfrm>
          <a:custGeom>
            <a:avLst/>
            <a:gdLst/>
            <a:ahLst/>
            <a:cxnLst/>
            <a:rect l="l" t="t" r="r" b="b"/>
            <a:pathLst>
              <a:path w="1758950" h="414654">
                <a:moveTo>
                  <a:pt x="0" y="0"/>
                </a:moveTo>
                <a:lnTo>
                  <a:pt x="1758696" y="0"/>
                </a:lnTo>
                <a:lnTo>
                  <a:pt x="1758696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8990418" y="4118864"/>
            <a:ext cx="390525" cy="414655"/>
          </a:xfrm>
          <a:custGeom>
            <a:avLst/>
            <a:gdLst/>
            <a:ahLst/>
            <a:cxnLst/>
            <a:rect l="l" t="t" r="r" b="b"/>
            <a:pathLst>
              <a:path w="390525" h="414654">
                <a:moveTo>
                  <a:pt x="0" y="0"/>
                </a:moveTo>
                <a:lnTo>
                  <a:pt x="390144" y="0"/>
                </a:lnTo>
                <a:lnTo>
                  <a:pt x="390144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9380563" y="411886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788250" y="4673600"/>
            <a:ext cx="1562100" cy="414655"/>
          </a:xfrm>
          <a:custGeom>
            <a:avLst/>
            <a:gdLst/>
            <a:ahLst/>
            <a:cxnLst/>
            <a:rect l="l" t="t" r="r" b="b"/>
            <a:pathLst>
              <a:path w="1562100" h="414654">
                <a:moveTo>
                  <a:pt x="0" y="0"/>
                </a:moveTo>
                <a:lnTo>
                  <a:pt x="1562100" y="0"/>
                </a:lnTo>
                <a:lnTo>
                  <a:pt x="1562100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2350350" y="4673600"/>
            <a:ext cx="8202295" cy="414655"/>
          </a:xfrm>
          <a:custGeom>
            <a:avLst/>
            <a:gdLst/>
            <a:ahLst/>
            <a:cxnLst/>
            <a:rect l="l" t="t" r="r" b="b"/>
            <a:pathLst>
              <a:path w="8202295" h="414654">
                <a:moveTo>
                  <a:pt x="0" y="0"/>
                </a:moveTo>
                <a:lnTo>
                  <a:pt x="8202168" y="0"/>
                </a:lnTo>
                <a:lnTo>
                  <a:pt x="8202168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 txBox="1"/>
          <p:nvPr/>
        </p:nvSpPr>
        <p:spPr>
          <a:xfrm>
            <a:off x="775550" y="1735730"/>
            <a:ext cx="9790430" cy="3347720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let rec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quicksort =</a:t>
            </a:r>
            <a:r>
              <a:rPr sz="2800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0000FF"/>
                </a:solidFill>
                <a:latin typeface="Consolas"/>
                <a:cs typeface="Consolas"/>
              </a:rPr>
              <a:t>function</a:t>
            </a:r>
            <a:endParaRPr sz="2800">
              <a:latin typeface="Consolas"/>
              <a:cs typeface="Consolas"/>
            </a:endParaRPr>
          </a:p>
          <a:p>
            <a:pPr marL="792480">
              <a:lnSpc>
                <a:spcPct val="100000"/>
              </a:lnSpc>
              <a:spcBef>
                <a:spcPts val="994"/>
              </a:spcBef>
            </a:pP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| </a:t>
            </a:r>
            <a:r>
              <a:rPr sz="2800" dirty="0">
                <a:solidFill>
                  <a:srgbClr val="424344"/>
                </a:solidFill>
                <a:latin typeface="Consolas"/>
                <a:cs typeface="Consolas"/>
              </a:rPr>
              <a:t>[] </a:t>
            </a:r>
            <a:r>
              <a:rPr sz="2800" spc="-5" dirty="0">
                <a:solidFill>
                  <a:srgbClr val="0000FF"/>
                </a:solidFill>
                <a:latin typeface="Consolas"/>
                <a:cs typeface="Consolas"/>
              </a:rPr>
              <a:t>-&gt;</a:t>
            </a:r>
            <a:r>
              <a:rPr sz="2800" spc="-2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[]</a:t>
            </a:r>
            <a:endParaRPr sz="2800">
              <a:latin typeface="Consolas"/>
              <a:cs typeface="Consolas"/>
            </a:endParaRPr>
          </a:p>
          <a:p>
            <a:pPr marL="792480">
              <a:lnSpc>
                <a:spcPct val="100000"/>
              </a:lnSpc>
              <a:spcBef>
                <a:spcPts val="1010"/>
              </a:spcBef>
            </a:pP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| x :: xs</a:t>
            </a:r>
            <a:r>
              <a:rPr sz="2800" spc="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0000FF"/>
                </a:solidFill>
                <a:latin typeface="Consolas"/>
                <a:cs typeface="Consolas"/>
              </a:rPr>
              <a:t>-&gt;</a:t>
            </a:r>
            <a:endParaRPr sz="2800">
              <a:latin typeface="Consolas"/>
              <a:cs typeface="Consolas"/>
            </a:endParaRPr>
          </a:p>
          <a:p>
            <a:pPr marL="1574800" marR="1176655">
              <a:lnSpc>
                <a:spcPct val="129600"/>
              </a:lnSpc>
            </a:pP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let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smaller = </a:t>
            </a:r>
            <a:r>
              <a:rPr sz="2800" spc="-10" dirty="0">
                <a:solidFill>
                  <a:srgbClr val="424344"/>
                </a:solidFill>
                <a:latin typeface="Consolas"/>
                <a:cs typeface="Consolas"/>
              </a:rPr>
              <a:t>List.filter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((&gt;) x) xs  </a:t>
            </a: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let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larger = </a:t>
            </a:r>
            <a:r>
              <a:rPr sz="2800" spc="-10" dirty="0">
                <a:solidFill>
                  <a:srgbClr val="424344"/>
                </a:solidFill>
                <a:latin typeface="Consolas"/>
                <a:cs typeface="Consolas"/>
              </a:rPr>
              <a:t>List.filter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((&lt;=) x)</a:t>
            </a:r>
            <a:r>
              <a:rPr sz="2800" spc="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xs</a:t>
            </a:r>
            <a:endParaRPr sz="2800">
              <a:latin typeface="Consolas"/>
              <a:cs typeface="Consolas"/>
            </a:endParaRPr>
          </a:p>
          <a:p>
            <a:pPr marL="1574800">
              <a:lnSpc>
                <a:spcPct val="100000"/>
              </a:lnSpc>
              <a:spcBef>
                <a:spcPts val="1010"/>
              </a:spcBef>
            </a:pP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quicksort smaller @ </a:t>
            </a:r>
            <a:r>
              <a:rPr sz="2800" spc="-10" dirty="0">
                <a:solidFill>
                  <a:srgbClr val="424344"/>
                </a:solidFill>
                <a:latin typeface="Consolas"/>
                <a:cs typeface="Consolas"/>
              </a:rPr>
              <a:t>[x]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@ quicksort</a:t>
            </a:r>
            <a:r>
              <a:rPr sz="2800" spc="-4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larger</a:t>
            </a:r>
            <a:endParaRPr sz="2800">
              <a:latin typeface="Consolas"/>
              <a:cs typeface="Consolas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10552518" y="4673600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716768" y="2442970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80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0716768" y="3526534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79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0716768" y="4626864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79">
                <a:moveTo>
                  <a:pt x="249935" y="0"/>
                </a:moveTo>
                <a:lnTo>
                  <a:pt x="0" y="249936"/>
                </a:lnTo>
                <a:lnTo>
                  <a:pt x="249935" y="499872"/>
                </a:lnTo>
                <a:lnTo>
                  <a:pt x="249935" y="374904"/>
                </a:lnTo>
                <a:lnTo>
                  <a:pt x="1024127" y="374904"/>
                </a:lnTo>
                <a:lnTo>
                  <a:pt x="1024127" y="124968"/>
                </a:lnTo>
                <a:lnTo>
                  <a:pt x="249935" y="124968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59929" y="546988"/>
            <a:ext cx="299339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100" dirty="0"/>
              <a:t>C#</a:t>
            </a:r>
            <a:r>
              <a:rPr spc="-120" dirty="0"/>
              <a:t> </a:t>
            </a:r>
            <a:r>
              <a:rPr spc="50" dirty="0"/>
              <a:t>Quicksort</a:t>
            </a:r>
          </a:p>
        </p:txBody>
      </p:sp>
      <p:sp>
        <p:nvSpPr>
          <p:cNvPr id="3" name="object 3"/>
          <p:cNvSpPr/>
          <p:nvPr/>
        </p:nvSpPr>
        <p:spPr>
          <a:xfrm>
            <a:off x="605027" y="1758695"/>
            <a:ext cx="10991215" cy="4535805"/>
          </a:xfrm>
          <a:custGeom>
            <a:avLst/>
            <a:gdLst/>
            <a:ahLst/>
            <a:cxnLst/>
            <a:rect l="l" t="t" r="r" b="b"/>
            <a:pathLst>
              <a:path w="10991215" h="4535805">
                <a:moveTo>
                  <a:pt x="0" y="0"/>
                </a:moveTo>
                <a:lnTo>
                  <a:pt x="10991088" y="0"/>
                </a:lnTo>
                <a:lnTo>
                  <a:pt x="10991088" y="4535424"/>
                </a:lnTo>
                <a:lnTo>
                  <a:pt x="0" y="45354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75550" y="1760800"/>
            <a:ext cx="8799195" cy="43992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1809" marR="5080" indent="-499745">
              <a:lnSpc>
                <a:spcPct val="106400"/>
              </a:lnSpc>
              <a:spcBef>
                <a:spcPts val="90"/>
              </a:spcBef>
            </a:pPr>
            <a:r>
              <a:rPr sz="1800" spc="-5" dirty="0">
                <a:solidFill>
                  <a:srgbClr val="0000FF"/>
                </a:solidFill>
                <a:latin typeface="Consolas"/>
                <a:cs typeface="Consolas"/>
              </a:rPr>
              <a:t>public static void </a:t>
            </a:r>
            <a:r>
              <a:rPr sz="1800" spc="-5" dirty="0">
                <a:latin typeface="Consolas"/>
                <a:cs typeface="Consolas"/>
              </a:rPr>
              <a:t>Quicksort(</a:t>
            </a:r>
            <a:r>
              <a:rPr sz="1800" spc="-5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1800" spc="-5" dirty="0">
                <a:latin typeface="Consolas"/>
                <a:cs typeface="Consolas"/>
              </a:rPr>
              <a:t>[] elements, </a:t>
            </a:r>
            <a:r>
              <a:rPr sz="1800" spc="-5" dirty="0">
                <a:solidFill>
                  <a:srgbClr val="0000FF"/>
                </a:solidFill>
                <a:latin typeface="Consolas"/>
                <a:cs typeface="Consolas"/>
              </a:rPr>
              <a:t>int </a:t>
            </a:r>
            <a:r>
              <a:rPr sz="1800" spc="-5" dirty="0">
                <a:latin typeface="Consolas"/>
                <a:cs typeface="Consolas"/>
              </a:rPr>
              <a:t>left, </a:t>
            </a:r>
            <a:r>
              <a:rPr sz="1800" dirty="0">
                <a:solidFill>
                  <a:srgbClr val="0000FF"/>
                </a:solidFill>
                <a:latin typeface="Consolas"/>
                <a:cs typeface="Consolas"/>
              </a:rPr>
              <a:t>int </a:t>
            </a:r>
            <a:r>
              <a:rPr sz="1800" spc="-5" dirty="0">
                <a:latin typeface="Consolas"/>
                <a:cs typeface="Consolas"/>
              </a:rPr>
              <a:t>right) </a:t>
            </a:r>
            <a:r>
              <a:rPr sz="1800" dirty="0">
                <a:latin typeface="Consolas"/>
                <a:cs typeface="Consolas"/>
              </a:rPr>
              <a:t>{  </a:t>
            </a:r>
            <a:r>
              <a:rPr sz="1800" dirty="0">
                <a:solidFill>
                  <a:srgbClr val="0000FF"/>
                </a:solidFill>
                <a:latin typeface="Consolas"/>
                <a:cs typeface="Consolas"/>
              </a:rPr>
              <a:t>int </a:t>
            </a:r>
            <a:r>
              <a:rPr sz="1800" dirty="0">
                <a:latin typeface="Consolas"/>
                <a:cs typeface="Consolas"/>
              </a:rPr>
              <a:t>i = </a:t>
            </a:r>
            <a:r>
              <a:rPr sz="1800" spc="-5" dirty="0">
                <a:latin typeface="Consolas"/>
                <a:cs typeface="Consolas"/>
              </a:rPr>
              <a:t>left, </a:t>
            </a:r>
            <a:r>
              <a:rPr sz="1800" dirty="0">
                <a:latin typeface="Consolas"/>
                <a:cs typeface="Consolas"/>
              </a:rPr>
              <a:t>j = </a:t>
            </a:r>
            <a:r>
              <a:rPr sz="1800" spc="-5" dirty="0">
                <a:latin typeface="Consolas"/>
                <a:cs typeface="Consolas"/>
              </a:rPr>
              <a:t>right; </a:t>
            </a:r>
            <a:r>
              <a:rPr sz="1800" spc="-5" dirty="0">
                <a:solidFill>
                  <a:srgbClr val="0000FF"/>
                </a:solidFill>
                <a:latin typeface="Consolas"/>
                <a:cs typeface="Consolas"/>
              </a:rPr>
              <a:t>int </a:t>
            </a:r>
            <a:r>
              <a:rPr sz="1800" spc="-5" dirty="0">
                <a:latin typeface="Consolas"/>
                <a:cs typeface="Consolas"/>
              </a:rPr>
              <a:t>pivot </a:t>
            </a:r>
            <a:r>
              <a:rPr sz="1800" dirty="0">
                <a:latin typeface="Consolas"/>
                <a:cs typeface="Consolas"/>
              </a:rPr>
              <a:t>= </a:t>
            </a:r>
            <a:r>
              <a:rPr sz="1800" spc="-5" dirty="0">
                <a:latin typeface="Consolas"/>
                <a:cs typeface="Consolas"/>
              </a:rPr>
              <a:t>elements[(left </a:t>
            </a:r>
            <a:r>
              <a:rPr sz="1800" dirty="0">
                <a:latin typeface="Consolas"/>
                <a:cs typeface="Consolas"/>
              </a:rPr>
              <a:t>+ </a:t>
            </a:r>
            <a:r>
              <a:rPr sz="1800" spc="-5" dirty="0">
                <a:latin typeface="Consolas"/>
                <a:cs typeface="Consolas"/>
              </a:rPr>
              <a:t>right) </a:t>
            </a:r>
            <a:r>
              <a:rPr sz="1800" dirty="0">
                <a:latin typeface="Consolas"/>
                <a:cs typeface="Consolas"/>
              </a:rPr>
              <a:t>/</a:t>
            </a:r>
            <a:r>
              <a:rPr sz="1800" spc="-70" dirty="0">
                <a:latin typeface="Consolas"/>
                <a:cs typeface="Consolas"/>
              </a:rPr>
              <a:t> </a:t>
            </a:r>
            <a:r>
              <a:rPr sz="1800" spc="-5" dirty="0">
                <a:solidFill>
                  <a:srgbClr val="C81EFA"/>
                </a:solidFill>
                <a:latin typeface="Consolas"/>
                <a:cs typeface="Consolas"/>
              </a:rPr>
              <a:t>2</a:t>
            </a:r>
            <a:r>
              <a:rPr sz="1800" spc="-5" dirty="0">
                <a:latin typeface="Consolas"/>
                <a:cs typeface="Consolas"/>
              </a:rPr>
              <a:t>];  </a:t>
            </a:r>
            <a:r>
              <a:rPr sz="1800" dirty="0">
                <a:solidFill>
                  <a:srgbClr val="0000FF"/>
                </a:solidFill>
                <a:latin typeface="Consolas"/>
                <a:cs typeface="Consolas"/>
              </a:rPr>
              <a:t>while </a:t>
            </a:r>
            <a:r>
              <a:rPr sz="1800" spc="-5" dirty="0">
                <a:latin typeface="Consolas"/>
                <a:cs typeface="Consolas"/>
              </a:rPr>
              <a:t>(i &lt;= </a:t>
            </a:r>
            <a:r>
              <a:rPr sz="1800" dirty="0">
                <a:latin typeface="Consolas"/>
                <a:cs typeface="Consolas"/>
              </a:rPr>
              <a:t>j)</a:t>
            </a:r>
            <a:r>
              <a:rPr sz="1800" spc="-35" dirty="0">
                <a:latin typeface="Consolas"/>
                <a:cs typeface="Consolas"/>
              </a:rPr>
              <a:t> </a:t>
            </a:r>
            <a:r>
              <a:rPr sz="1800" dirty="0">
                <a:latin typeface="Consolas"/>
                <a:cs typeface="Consolas"/>
              </a:rPr>
              <a:t>{</a:t>
            </a:r>
            <a:endParaRPr sz="1800">
              <a:latin typeface="Consolas"/>
              <a:cs typeface="Consolas"/>
            </a:endParaRPr>
          </a:p>
          <a:p>
            <a:pPr marL="1015365" marR="3263265" indent="-635">
              <a:lnSpc>
                <a:spcPct val="106100"/>
              </a:lnSpc>
            </a:pPr>
            <a:r>
              <a:rPr sz="1800" spc="-5" dirty="0">
                <a:solidFill>
                  <a:srgbClr val="0000FF"/>
                </a:solidFill>
                <a:latin typeface="Consolas"/>
                <a:cs typeface="Consolas"/>
              </a:rPr>
              <a:t>while </a:t>
            </a:r>
            <a:r>
              <a:rPr sz="1800" spc="-5" dirty="0">
                <a:latin typeface="Consolas"/>
                <a:cs typeface="Consolas"/>
              </a:rPr>
              <a:t>(elements[i] </a:t>
            </a:r>
            <a:r>
              <a:rPr sz="1800" dirty="0">
                <a:latin typeface="Consolas"/>
                <a:cs typeface="Consolas"/>
              </a:rPr>
              <a:t>&lt; </a:t>
            </a:r>
            <a:r>
              <a:rPr sz="1800" spc="-5" dirty="0">
                <a:latin typeface="Consolas"/>
                <a:cs typeface="Consolas"/>
              </a:rPr>
              <a:t>pivot) </a:t>
            </a:r>
            <a:r>
              <a:rPr sz="1800" dirty="0">
                <a:latin typeface="Consolas"/>
                <a:cs typeface="Consolas"/>
              </a:rPr>
              <a:t>{ </a:t>
            </a:r>
            <a:r>
              <a:rPr sz="1800" spc="-5" dirty="0">
                <a:latin typeface="Consolas"/>
                <a:cs typeface="Consolas"/>
              </a:rPr>
              <a:t>i++;</a:t>
            </a:r>
            <a:r>
              <a:rPr sz="1800" spc="-70" dirty="0">
                <a:latin typeface="Consolas"/>
                <a:cs typeface="Consolas"/>
              </a:rPr>
              <a:t> </a:t>
            </a:r>
            <a:r>
              <a:rPr sz="1800" dirty="0">
                <a:latin typeface="Consolas"/>
                <a:cs typeface="Consolas"/>
              </a:rPr>
              <a:t>}  </a:t>
            </a:r>
            <a:r>
              <a:rPr sz="1800" spc="-5" dirty="0">
                <a:solidFill>
                  <a:srgbClr val="0000FF"/>
                </a:solidFill>
                <a:latin typeface="Consolas"/>
                <a:cs typeface="Consolas"/>
              </a:rPr>
              <a:t>while </a:t>
            </a:r>
            <a:r>
              <a:rPr sz="1800" spc="-5" dirty="0">
                <a:latin typeface="Consolas"/>
                <a:cs typeface="Consolas"/>
              </a:rPr>
              <a:t>(elements[j] </a:t>
            </a:r>
            <a:r>
              <a:rPr sz="1800" dirty="0">
                <a:latin typeface="Consolas"/>
                <a:cs typeface="Consolas"/>
              </a:rPr>
              <a:t>&gt; </a:t>
            </a:r>
            <a:r>
              <a:rPr sz="1800" spc="-5" dirty="0">
                <a:latin typeface="Consolas"/>
                <a:cs typeface="Consolas"/>
              </a:rPr>
              <a:t>pivot) </a:t>
            </a:r>
            <a:r>
              <a:rPr sz="1800" dirty="0">
                <a:latin typeface="Consolas"/>
                <a:cs typeface="Consolas"/>
              </a:rPr>
              <a:t>{ </a:t>
            </a:r>
            <a:r>
              <a:rPr sz="1800" spc="-5" dirty="0">
                <a:latin typeface="Consolas"/>
                <a:cs typeface="Consolas"/>
              </a:rPr>
              <a:t>j--;</a:t>
            </a:r>
            <a:r>
              <a:rPr sz="1800" spc="-65" dirty="0">
                <a:latin typeface="Consolas"/>
                <a:cs typeface="Consolas"/>
              </a:rPr>
              <a:t> </a:t>
            </a:r>
            <a:r>
              <a:rPr sz="1800" dirty="0">
                <a:latin typeface="Consolas"/>
                <a:cs typeface="Consolas"/>
              </a:rPr>
              <a:t>}</a:t>
            </a:r>
            <a:endParaRPr sz="1800">
              <a:latin typeface="Consolas"/>
              <a:cs typeface="Consolas"/>
            </a:endParaRPr>
          </a:p>
          <a:p>
            <a:pPr marL="1016000">
              <a:lnSpc>
                <a:spcPct val="100000"/>
              </a:lnSpc>
              <a:spcBef>
                <a:spcPts val="145"/>
              </a:spcBef>
            </a:pPr>
            <a:r>
              <a:rPr sz="1800" spc="-5" dirty="0">
                <a:solidFill>
                  <a:srgbClr val="0000FF"/>
                </a:solidFill>
                <a:latin typeface="Consolas"/>
                <a:cs typeface="Consolas"/>
              </a:rPr>
              <a:t>if </a:t>
            </a:r>
            <a:r>
              <a:rPr sz="1800" dirty="0">
                <a:latin typeface="Consolas"/>
                <a:cs typeface="Consolas"/>
              </a:rPr>
              <a:t>(i </a:t>
            </a:r>
            <a:r>
              <a:rPr sz="1800" spc="-5" dirty="0">
                <a:latin typeface="Consolas"/>
                <a:cs typeface="Consolas"/>
              </a:rPr>
              <a:t>&lt;= j)</a:t>
            </a:r>
            <a:r>
              <a:rPr sz="1800" spc="-30" dirty="0">
                <a:latin typeface="Consolas"/>
                <a:cs typeface="Consolas"/>
              </a:rPr>
              <a:t> </a:t>
            </a:r>
            <a:r>
              <a:rPr sz="1800" dirty="0">
                <a:latin typeface="Consolas"/>
                <a:cs typeface="Consolas"/>
              </a:rPr>
              <a:t>{</a:t>
            </a:r>
            <a:endParaRPr sz="1800">
              <a:latin typeface="Consolas"/>
              <a:cs typeface="Consolas"/>
            </a:endParaRPr>
          </a:p>
          <a:p>
            <a:pPr marL="1517015" marR="4014470">
              <a:lnSpc>
                <a:spcPct val="106100"/>
              </a:lnSpc>
            </a:pPr>
            <a:r>
              <a:rPr sz="1800" spc="-5" dirty="0">
                <a:solidFill>
                  <a:srgbClr val="0000FF"/>
                </a:solidFill>
                <a:latin typeface="Consolas"/>
                <a:cs typeface="Consolas"/>
              </a:rPr>
              <a:t>int </a:t>
            </a:r>
            <a:r>
              <a:rPr sz="1800" dirty="0">
                <a:latin typeface="Consolas"/>
                <a:cs typeface="Consolas"/>
              </a:rPr>
              <a:t>tmp = </a:t>
            </a:r>
            <a:r>
              <a:rPr sz="1800" spc="-5" dirty="0">
                <a:latin typeface="Consolas"/>
                <a:cs typeface="Consolas"/>
              </a:rPr>
              <a:t>elements[i];  elements[i] </a:t>
            </a:r>
            <a:r>
              <a:rPr sz="1800" dirty="0">
                <a:latin typeface="Consolas"/>
                <a:cs typeface="Consolas"/>
              </a:rPr>
              <a:t>=</a:t>
            </a:r>
            <a:r>
              <a:rPr sz="1800" spc="-55" dirty="0">
                <a:latin typeface="Consolas"/>
                <a:cs typeface="Consolas"/>
              </a:rPr>
              <a:t> </a:t>
            </a:r>
            <a:r>
              <a:rPr sz="1800" spc="-5" dirty="0">
                <a:latin typeface="Consolas"/>
                <a:cs typeface="Consolas"/>
              </a:rPr>
              <a:t>elements[j];</a:t>
            </a:r>
            <a:endParaRPr sz="1800">
              <a:latin typeface="Consolas"/>
              <a:cs typeface="Consolas"/>
            </a:endParaRPr>
          </a:p>
          <a:p>
            <a:pPr marL="1517015" marR="5017770">
              <a:lnSpc>
                <a:spcPct val="106100"/>
              </a:lnSpc>
              <a:spcBef>
                <a:spcPts val="10"/>
              </a:spcBef>
            </a:pPr>
            <a:r>
              <a:rPr sz="1800" spc="-5" dirty="0">
                <a:latin typeface="Consolas"/>
                <a:cs typeface="Consolas"/>
              </a:rPr>
              <a:t>elements[j] </a:t>
            </a:r>
            <a:r>
              <a:rPr sz="1800" dirty="0">
                <a:latin typeface="Consolas"/>
                <a:cs typeface="Consolas"/>
              </a:rPr>
              <a:t>=</a:t>
            </a:r>
            <a:r>
              <a:rPr sz="1800" spc="-75" dirty="0">
                <a:latin typeface="Consolas"/>
                <a:cs typeface="Consolas"/>
              </a:rPr>
              <a:t> </a:t>
            </a:r>
            <a:r>
              <a:rPr sz="1800" spc="-5" dirty="0">
                <a:latin typeface="Consolas"/>
                <a:cs typeface="Consolas"/>
              </a:rPr>
              <a:t>tmp;  i++;</a:t>
            </a:r>
            <a:r>
              <a:rPr sz="1800" spc="-10" dirty="0">
                <a:latin typeface="Consolas"/>
                <a:cs typeface="Consolas"/>
              </a:rPr>
              <a:t> </a:t>
            </a:r>
            <a:r>
              <a:rPr sz="1800" spc="-5" dirty="0">
                <a:latin typeface="Consolas"/>
                <a:cs typeface="Consolas"/>
              </a:rPr>
              <a:t>j--;</a:t>
            </a:r>
            <a:endParaRPr sz="1800">
              <a:latin typeface="Consolas"/>
              <a:cs typeface="Consolas"/>
            </a:endParaRPr>
          </a:p>
          <a:p>
            <a:pPr marL="1016000">
              <a:lnSpc>
                <a:spcPct val="100000"/>
              </a:lnSpc>
              <a:spcBef>
                <a:spcPts val="135"/>
              </a:spcBef>
            </a:pPr>
            <a:r>
              <a:rPr sz="1800" dirty="0">
                <a:latin typeface="Consolas"/>
                <a:cs typeface="Consolas"/>
              </a:rPr>
              <a:t>}</a:t>
            </a:r>
            <a:endParaRPr sz="1800">
              <a:latin typeface="Consolas"/>
              <a:cs typeface="Consolas"/>
            </a:endParaRPr>
          </a:p>
          <a:p>
            <a:pPr marL="513080">
              <a:lnSpc>
                <a:spcPct val="100000"/>
              </a:lnSpc>
              <a:spcBef>
                <a:spcPts val="145"/>
              </a:spcBef>
            </a:pPr>
            <a:r>
              <a:rPr sz="1800" dirty="0">
                <a:latin typeface="Consolas"/>
                <a:cs typeface="Consolas"/>
              </a:rPr>
              <a:t>}</a:t>
            </a:r>
            <a:endParaRPr sz="1800">
              <a:latin typeface="Consolas"/>
              <a:cs typeface="Consolas"/>
            </a:endParaRPr>
          </a:p>
          <a:p>
            <a:pPr marL="513080" marR="2134870">
              <a:lnSpc>
                <a:spcPct val="106100"/>
              </a:lnSpc>
            </a:pPr>
            <a:r>
              <a:rPr sz="1800" dirty="0">
                <a:solidFill>
                  <a:srgbClr val="0000FF"/>
                </a:solidFill>
                <a:latin typeface="Consolas"/>
                <a:cs typeface="Consolas"/>
              </a:rPr>
              <a:t>if </a:t>
            </a:r>
            <a:r>
              <a:rPr sz="1800" spc="-5" dirty="0">
                <a:latin typeface="Consolas"/>
                <a:cs typeface="Consolas"/>
              </a:rPr>
              <a:t>(left </a:t>
            </a:r>
            <a:r>
              <a:rPr sz="1800" dirty="0">
                <a:latin typeface="Consolas"/>
                <a:cs typeface="Consolas"/>
              </a:rPr>
              <a:t>&lt; </a:t>
            </a:r>
            <a:r>
              <a:rPr sz="1800" spc="-5" dirty="0">
                <a:latin typeface="Consolas"/>
                <a:cs typeface="Consolas"/>
              </a:rPr>
              <a:t>j) </a:t>
            </a:r>
            <a:r>
              <a:rPr sz="1800" dirty="0">
                <a:latin typeface="Consolas"/>
                <a:cs typeface="Consolas"/>
              </a:rPr>
              <a:t>{ </a:t>
            </a:r>
            <a:r>
              <a:rPr sz="1800" spc="-5" dirty="0">
                <a:latin typeface="Consolas"/>
                <a:cs typeface="Consolas"/>
              </a:rPr>
              <a:t>Quicksort(elements, </a:t>
            </a:r>
            <a:r>
              <a:rPr sz="1800" dirty="0">
                <a:latin typeface="Consolas"/>
                <a:cs typeface="Consolas"/>
              </a:rPr>
              <a:t>left, j); }  </a:t>
            </a:r>
            <a:r>
              <a:rPr sz="1800" dirty="0">
                <a:solidFill>
                  <a:srgbClr val="0000FF"/>
                </a:solidFill>
                <a:latin typeface="Consolas"/>
                <a:cs typeface="Consolas"/>
              </a:rPr>
              <a:t>if </a:t>
            </a:r>
            <a:r>
              <a:rPr sz="1800" dirty="0">
                <a:latin typeface="Consolas"/>
                <a:cs typeface="Consolas"/>
              </a:rPr>
              <a:t>(i &lt; </a:t>
            </a:r>
            <a:r>
              <a:rPr sz="1800" spc="-5" dirty="0">
                <a:latin typeface="Consolas"/>
                <a:cs typeface="Consolas"/>
              </a:rPr>
              <a:t>right) </a:t>
            </a:r>
            <a:r>
              <a:rPr sz="1800" dirty="0">
                <a:latin typeface="Consolas"/>
                <a:cs typeface="Consolas"/>
              </a:rPr>
              <a:t>{ </a:t>
            </a:r>
            <a:r>
              <a:rPr sz="1800" spc="-5" dirty="0">
                <a:latin typeface="Consolas"/>
                <a:cs typeface="Consolas"/>
              </a:rPr>
              <a:t>Quicksort(elements, i, right);</a:t>
            </a:r>
            <a:r>
              <a:rPr sz="1800" spc="-60" dirty="0">
                <a:latin typeface="Consolas"/>
                <a:cs typeface="Consolas"/>
              </a:rPr>
              <a:t> </a:t>
            </a:r>
            <a:r>
              <a:rPr sz="1800" dirty="0">
                <a:latin typeface="Consolas"/>
                <a:cs typeface="Consolas"/>
              </a:rPr>
              <a:t>}</a:t>
            </a:r>
            <a:endParaRPr sz="18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45"/>
              </a:spcBef>
            </a:pPr>
            <a:r>
              <a:rPr sz="1800" dirty="0">
                <a:latin typeface="Consolas"/>
                <a:cs typeface="Consolas"/>
              </a:rPr>
              <a:t>}</a:t>
            </a:r>
            <a:endParaRPr sz="1800">
              <a:latin typeface="Consolas"/>
              <a:cs typeface="Consola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13218" y="5891276"/>
            <a:ext cx="125095" cy="268605"/>
          </a:xfrm>
          <a:custGeom>
            <a:avLst/>
            <a:gdLst/>
            <a:ahLst/>
            <a:cxnLst/>
            <a:rect l="l" t="t" r="r" b="b"/>
            <a:pathLst>
              <a:path w="125094" h="268604">
                <a:moveTo>
                  <a:pt x="0" y="0"/>
                </a:moveTo>
                <a:lnTo>
                  <a:pt x="124968" y="0"/>
                </a:lnTo>
                <a:lnTo>
                  <a:pt x="124968" y="268224"/>
                </a:lnTo>
                <a:lnTo>
                  <a:pt x="0" y="2682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629144" y="2971800"/>
            <a:ext cx="3631691" cy="30708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7734" y="1549030"/>
            <a:ext cx="4642485" cy="3804285"/>
          </a:xfrm>
          <a:prstGeom prst="rect">
            <a:avLst/>
          </a:prstGeom>
        </p:spPr>
        <p:txBody>
          <a:bodyPr vert="horz" wrap="square" lIns="0" tIns="2152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95"/>
              </a:spcBef>
            </a:pPr>
            <a:r>
              <a:rPr sz="2800" dirty="0">
                <a:solidFill>
                  <a:srgbClr val="58595B"/>
                </a:solidFill>
                <a:latin typeface="Calibri"/>
                <a:cs typeface="Calibri"/>
              </a:rPr>
              <a:t>1st </a:t>
            </a:r>
            <a:r>
              <a:rPr sz="2800" spc="20" dirty="0">
                <a:solidFill>
                  <a:srgbClr val="58595B"/>
                </a:solidFill>
                <a:latin typeface="Calibri"/>
                <a:cs typeface="Calibri"/>
              </a:rPr>
              <a:t>attempt was Haskell</a:t>
            </a:r>
            <a:r>
              <a:rPr sz="2800" spc="-20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-20" dirty="0">
                <a:solidFill>
                  <a:srgbClr val="58595B"/>
                </a:solidFill>
                <a:latin typeface="Calibri"/>
                <a:cs typeface="Calibri"/>
              </a:rPr>
              <a:t>.net</a:t>
            </a:r>
            <a:endParaRPr sz="2800">
              <a:latin typeface="Calibri"/>
              <a:cs typeface="Calibri"/>
            </a:endParaRPr>
          </a:p>
          <a:p>
            <a:pPr marL="12700" marR="5080">
              <a:lnSpc>
                <a:spcPct val="147500"/>
              </a:lnSpc>
            </a:pPr>
            <a:r>
              <a:rPr sz="2800" spc="35" dirty="0">
                <a:solidFill>
                  <a:srgbClr val="58595B"/>
                </a:solidFill>
                <a:latin typeface="Calibri"/>
                <a:cs typeface="Calibri"/>
              </a:rPr>
              <a:t>F# </a:t>
            </a:r>
            <a:r>
              <a:rPr sz="2800" spc="55" dirty="0">
                <a:solidFill>
                  <a:srgbClr val="58595B"/>
                </a:solidFill>
                <a:latin typeface="Calibri"/>
                <a:cs typeface="Calibri"/>
              </a:rPr>
              <a:t>development </a:t>
            </a:r>
            <a:r>
              <a:rPr sz="2800" spc="95" dirty="0">
                <a:solidFill>
                  <a:srgbClr val="58595B"/>
                </a:solidFill>
                <a:latin typeface="Calibri"/>
                <a:cs typeface="Calibri"/>
              </a:rPr>
              <a:t>began </a:t>
            </a:r>
            <a:r>
              <a:rPr sz="2800" spc="45" dirty="0">
                <a:solidFill>
                  <a:srgbClr val="58595B"/>
                </a:solidFill>
                <a:latin typeface="Calibri"/>
                <a:cs typeface="Calibri"/>
              </a:rPr>
              <a:t>in</a:t>
            </a:r>
            <a:r>
              <a:rPr sz="2800" spc="-434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20" dirty="0">
                <a:solidFill>
                  <a:srgbClr val="58595B"/>
                </a:solidFill>
                <a:latin typeface="Calibri"/>
                <a:cs typeface="Calibri"/>
              </a:rPr>
              <a:t>2005  </a:t>
            </a:r>
            <a:r>
              <a:rPr sz="2800" spc="35" dirty="0">
                <a:solidFill>
                  <a:srgbClr val="58595B"/>
                </a:solidFill>
                <a:latin typeface="Calibri"/>
                <a:cs typeface="Calibri"/>
              </a:rPr>
              <a:t>F# </a:t>
            </a:r>
            <a:r>
              <a:rPr sz="2800" spc="-30" dirty="0">
                <a:solidFill>
                  <a:srgbClr val="58595B"/>
                </a:solidFill>
                <a:latin typeface="Calibri"/>
                <a:cs typeface="Calibri"/>
              </a:rPr>
              <a:t>2.0</a:t>
            </a:r>
            <a:r>
              <a:rPr sz="2800" spc="-13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58595B"/>
                </a:solidFill>
                <a:latin typeface="Calibri"/>
                <a:cs typeface="Calibri"/>
              </a:rPr>
              <a:t>(2010)</a:t>
            </a:r>
            <a:endParaRPr sz="2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10"/>
              </a:spcBef>
            </a:pPr>
            <a:r>
              <a:rPr sz="2800" spc="35" dirty="0">
                <a:solidFill>
                  <a:srgbClr val="58595B"/>
                </a:solidFill>
                <a:latin typeface="Calibri"/>
                <a:cs typeface="Calibri"/>
              </a:rPr>
              <a:t>F# </a:t>
            </a:r>
            <a:r>
              <a:rPr sz="2800" spc="-30" dirty="0">
                <a:solidFill>
                  <a:srgbClr val="58595B"/>
                </a:solidFill>
                <a:latin typeface="Calibri"/>
                <a:cs typeface="Calibri"/>
              </a:rPr>
              <a:t>3.0</a:t>
            </a:r>
            <a:r>
              <a:rPr sz="2800" spc="-21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58595B"/>
                </a:solidFill>
                <a:latin typeface="Calibri"/>
                <a:cs typeface="Calibri"/>
              </a:rPr>
              <a:t>(2012)</a:t>
            </a:r>
            <a:endParaRPr sz="2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595"/>
              </a:spcBef>
            </a:pPr>
            <a:r>
              <a:rPr sz="2800" spc="35" dirty="0">
                <a:solidFill>
                  <a:srgbClr val="58595B"/>
                </a:solidFill>
                <a:latin typeface="Calibri"/>
                <a:cs typeface="Calibri"/>
              </a:rPr>
              <a:t>F# </a:t>
            </a:r>
            <a:r>
              <a:rPr sz="2800" spc="-30" dirty="0">
                <a:solidFill>
                  <a:srgbClr val="58595B"/>
                </a:solidFill>
                <a:latin typeface="Calibri"/>
                <a:cs typeface="Calibri"/>
              </a:rPr>
              <a:t>3.1</a:t>
            </a:r>
            <a:r>
              <a:rPr sz="2800" spc="-21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58595B"/>
                </a:solidFill>
                <a:latin typeface="Calibri"/>
                <a:cs typeface="Calibri"/>
              </a:rPr>
              <a:t>(2013)</a:t>
            </a:r>
            <a:endParaRPr sz="2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00"/>
              </a:spcBef>
            </a:pPr>
            <a:r>
              <a:rPr sz="2800" spc="35" dirty="0">
                <a:solidFill>
                  <a:srgbClr val="58595B"/>
                </a:solidFill>
                <a:latin typeface="Calibri"/>
                <a:cs typeface="Calibri"/>
              </a:rPr>
              <a:t>F# </a:t>
            </a:r>
            <a:r>
              <a:rPr sz="2800" spc="-30" dirty="0">
                <a:solidFill>
                  <a:srgbClr val="58595B"/>
                </a:solidFill>
                <a:latin typeface="Calibri"/>
                <a:cs typeface="Calibri"/>
              </a:rPr>
              <a:t>4.0</a:t>
            </a:r>
            <a:r>
              <a:rPr sz="2800" spc="-13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-90" dirty="0">
                <a:solidFill>
                  <a:srgbClr val="58595B"/>
                </a:solidFill>
                <a:latin typeface="Calibri"/>
                <a:cs typeface="Calibri"/>
              </a:rPr>
              <a:t>(?)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880975" y="546988"/>
            <a:ext cx="23647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60" dirty="0">
                <a:solidFill>
                  <a:srgbClr val="F26722"/>
                </a:solidFill>
              </a:rPr>
              <a:t>F#</a:t>
            </a:r>
            <a:r>
              <a:rPr spc="-125" dirty="0">
                <a:solidFill>
                  <a:srgbClr val="F26722"/>
                </a:solidFill>
              </a:rPr>
              <a:t> </a:t>
            </a:r>
            <a:r>
              <a:rPr spc="45" dirty="0">
                <a:solidFill>
                  <a:srgbClr val="F26722"/>
                </a:solidFill>
              </a:rPr>
              <a:t>History</a:t>
            </a:r>
          </a:p>
        </p:txBody>
      </p:sp>
      <p:sp>
        <p:nvSpPr>
          <p:cNvPr id="4" name="object 4"/>
          <p:cNvSpPr/>
          <p:nvPr/>
        </p:nvSpPr>
        <p:spPr>
          <a:xfrm>
            <a:off x="7103364" y="2054352"/>
            <a:ext cx="3657599" cy="36606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93164" y="1769364"/>
            <a:ext cx="3177539" cy="42321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19173" y="546988"/>
            <a:ext cx="3288029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60" dirty="0">
                <a:solidFill>
                  <a:srgbClr val="F26722"/>
                </a:solidFill>
              </a:rPr>
              <a:t>F# </a:t>
            </a:r>
            <a:r>
              <a:rPr spc="35" dirty="0">
                <a:solidFill>
                  <a:srgbClr val="F26722"/>
                </a:solidFill>
              </a:rPr>
              <a:t>Family</a:t>
            </a:r>
            <a:r>
              <a:rPr spc="-455" dirty="0">
                <a:solidFill>
                  <a:srgbClr val="F26722"/>
                </a:solidFill>
              </a:rPr>
              <a:t> </a:t>
            </a:r>
            <a:r>
              <a:rPr spc="-70" dirty="0">
                <a:solidFill>
                  <a:srgbClr val="F26722"/>
                </a:solidFill>
              </a:rPr>
              <a:t>Tree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337096" y="2493744"/>
            <a:ext cx="1991360" cy="2545080"/>
          </a:xfrm>
          <a:prstGeom prst="rect">
            <a:avLst/>
          </a:prstGeom>
        </p:spPr>
        <p:txBody>
          <a:bodyPr vert="horz" wrap="square" lIns="0" tIns="2152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95"/>
              </a:spcBef>
            </a:pPr>
            <a:r>
              <a:rPr sz="2800" dirty="0">
                <a:solidFill>
                  <a:srgbClr val="58595B"/>
                </a:solidFill>
                <a:latin typeface="Calibri"/>
                <a:cs typeface="Calibri"/>
              </a:rPr>
              <a:t>ML</a:t>
            </a:r>
            <a:r>
              <a:rPr sz="2800" spc="-45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58595B"/>
                </a:solidFill>
                <a:latin typeface="Calibri"/>
                <a:cs typeface="Calibri"/>
              </a:rPr>
              <a:t>(1973)</a:t>
            </a:r>
            <a:endParaRPr sz="2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00"/>
              </a:spcBef>
            </a:pPr>
            <a:r>
              <a:rPr sz="2800" spc="55" dirty="0">
                <a:solidFill>
                  <a:srgbClr val="58595B"/>
                </a:solidFill>
                <a:latin typeface="Calibri"/>
                <a:cs typeface="Calibri"/>
              </a:rPr>
              <a:t>Caml</a:t>
            </a:r>
            <a:r>
              <a:rPr sz="2800" spc="-75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58595B"/>
                </a:solidFill>
                <a:latin typeface="Calibri"/>
                <a:cs typeface="Calibri"/>
              </a:rPr>
              <a:t>(1985)</a:t>
            </a:r>
            <a:endParaRPr sz="2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595"/>
              </a:spcBef>
            </a:pPr>
            <a:r>
              <a:rPr sz="2800" spc="45" dirty="0">
                <a:solidFill>
                  <a:srgbClr val="58595B"/>
                </a:solidFill>
                <a:latin typeface="Calibri"/>
                <a:cs typeface="Calibri"/>
              </a:rPr>
              <a:t>Ocaml</a:t>
            </a:r>
            <a:r>
              <a:rPr sz="2800" spc="-9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58595B"/>
                </a:solidFill>
                <a:latin typeface="Calibri"/>
                <a:cs typeface="Calibri"/>
              </a:rPr>
              <a:t>(1996)</a:t>
            </a:r>
            <a:endParaRPr sz="2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05"/>
              </a:spcBef>
            </a:pPr>
            <a:r>
              <a:rPr sz="2800" spc="35" dirty="0">
                <a:solidFill>
                  <a:srgbClr val="58595B"/>
                </a:solidFill>
                <a:latin typeface="Calibri"/>
                <a:cs typeface="Calibri"/>
              </a:rPr>
              <a:t>F#</a:t>
            </a:r>
            <a:r>
              <a:rPr sz="2800" spc="-55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58595B"/>
                </a:solidFill>
                <a:latin typeface="Calibri"/>
                <a:cs typeface="Calibri"/>
              </a:rPr>
              <a:t>(2005)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23316" y="5507735"/>
            <a:ext cx="10968990" cy="0"/>
          </a:xfrm>
          <a:custGeom>
            <a:avLst/>
            <a:gdLst/>
            <a:ahLst/>
            <a:cxnLst/>
            <a:rect l="l" t="t" r="r" b="b"/>
            <a:pathLst>
              <a:path w="10968990">
                <a:moveTo>
                  <a:pt x="0" y="0"/>
                </a:moveTo>
                <a:lnTo>
                  <a:pt x="10968431" y="0"/>
                </a:lnTo>
              </a:path>
            </a:pathLst>
          </a:custGeom>
          <a:ln w="9144">
            <a:solidFill>
              <a:srgbClr val="C0C0C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23316" y="1054608"/>
            <a:ext cx="10968990" cy="0"/>
          </a:xfrm>
          <a:custGeom>
            <a:avLst/>
            <a:gdLst/>
            <a:ahLst/>
            <a:cxnLst/>
            <a:rect l="l" t="t" r="r" b="b"/>
            <a:pathLst>
              <a:path w="10968990">
                <a:moveTo>
                  <a:pt x="0" y="0"/>
                </a:moveTo>
                <a:lnTo>
                  <a:pt x="10968431" y="0"/>
                </a:lnTo>
              </a:path>
            </a:pathLst>
          </a:custGeom>
          <a:ln w="6096">
            <a:solidFill>
              <a:srgbClr val="C0C0C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012031" y="2592848"/>
            <a:ext cx="618998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90" dirty="0"/>
              <a:t>How Does </a:t>
            </a:r>
            <a:r>
              <a:rPr spc="60" dirty="0"/>
              <a:t>F# </a:t>
            </a:r>
            <a:r>
              <a:rPr dirty="0"/>
              <a:t>Relate </a:t>
            </a:r>
            <a:r>
              <a:rPr spc="25" dirty="0"/>
              <a:t>to</a:t>
            </a:r>
            <a:r>
              <a:rPr spc="-645" dirty="0"/>
              <a:t> </a:t>
            </a:r>
            <a:r>
              <a:rPr spc="-20" dirty="0"/>
              <a:t>C#?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35902" y="546988"/>
            <a:ext cx="344106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35" dirty="0"/>
              <a:t>Type</a:t>
            </a:r>
            <a:r>
              <a:rPr spc="-114" dirty="0"/>
              <a:t> </a:t>
            </a:r>
            <a:r>
              <a:rPr spc="10" dirty="0"/>
              <a:t>Inference</a:t>
            </a:r>
          </a:p>
        </p:txBody>
      </p:sp>
      <p:sp>
        <p:nvSpPr>
          <p:cNvPr id="3" name="object 3"/>
          <p:cNvSpPr/>
          <p:nvPr/>
        </p:nvSpPr>
        <p:spPr>
          <a:xfrm>
            <a:off x="6271259" y="1758695"/>
            <a:ext cx="5339080" cy="4533900"/>
          </a:xfrm>
          <a:custGeom>
            <a:avLst/>
            <a:gdLst/>
            <a:ahLst/>
            <a:cxnLst/>
            <a:rect l="l" t="t" r="r" b="b"/>
            <a:pathLst>
              <a:path w="5339080" h="4533900">
                <a:moveTo>
                  <a:pt x="0" y="0"/>
                </a:moveTo>
                <a:lnTo>
                  <a:pt x="5338572" y="0"/>
                </a:lnTo>
                <a:lnTo>
                  <a:pt x="5338572" y="4533900"/>
                </a:lnTo>
                <a:lnTo>
                  <a:pt x="0" y="4533900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454228" y="1905254"/>
            <a:ext cx="977265" cy="414655"/>
          </a:xfrm>
          <a:custGeom>
            <a:avLst/>
            <a:gdLst/>
            <a:ahLst/>
            <a:cxnLst/>
            <a:rect l="l" t="t" r="r" b="b"/>
            <a:pathLst>
              <a:path w="977265" h="414655">
                <a:moveTo>
                  <a:pt x="0" y="0"/>
                </a:moveTo>
                <a:lnTo>
                  <a:pt x="976883" y="0"/>
                </a:lnTo>
                <a:lnTo>
                  <a:pt x="976883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431113" y="190525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54228" y="2458466"/>
            <a:ext cx="1170940" cy="414655"/>
          </a:xfrm>
          <a:custGeom>
            <a:avLst/>
            <a:gdLst/>
            <a:ahLst/>
            <a:cxnLst/>
            <a:rect l="l" t="t" r="r" b="b"/>
            <a:pathLst>
              <a:path w="1170940" h="414655">
                <a:moveTo>
                  <a:pt x="0" y="0"/>
                </a:moveTo>
                <a:lnTo>
                  <a:pt x="1170431" y="0"/>
                </a:lnTo>
                <a:lnTo>
                  <a:pt x="1170431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624660" y="2458466"/>
            <a:ext cx="196850" cy="414655"/>
          </a:xfrm>
          <a:custGeom>
            <a:avLst/>
            <a:gdLst/>
            <a:ahLst/>
            <a:cxnLst/>
            <a:rect l="l" t="t" r="r" b="b"/>
            <a:pathLst>
              <a:path w="196850" h="414655">
                <a:moveTo>
                  <a:pt x="0" y="0"/>
                </a:moveTo>
                <a:lnTo>
                  <a:pt x="196596" y="0"/>
                </a:lnTo>
                <a:lnTo>
                  <a:pt x="196596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821256" y="2458466"/>
            <a:ext cx="585470" cy="414655"/>
          </a:xfrm>
          <a:custGeom>
            <a:avLst/>
            <a:gdLst/>
            <a:ahLst/>
            <a:cxnLst/>
            <a:rect l="l" t="t" r="r" b="b"/>
            <a:pathLst>
              <a:path w="585470" h="414655">
                <a:moveTo>
                  <a:pt x="0" y="0"/>
                </a:moveTo>
                <a:lnTo>
                  <a:pt x="585216" y="0"/>
                </a:lnTo>
                <a:lnTo>
                  <a:pt x="585216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406472" y="2458466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601544" y="2458466"/>
            <a:ext cx="1367155" cy="414655"/>
          </a:xfrm>
          <a:custGeom>
            <a:avLst/>
            <a:gdLst/>
            <a:ahLst/>
            <a:cxnLst/>
            <a:rect l="l" t="t" r="r" b="b"/>
            <a:pathLst>
              <a:path w="1367154" h="414655">
                <a:moveTo>
                  <a:pt x="0" y="0"/>
                </a:moveTo>
                <a:lnTo>
                  <a:pt x="1367027" y="0"/>
                </a:lnTo>
                <a:lnTo>
                  <a:pt x="1367027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968572" y="2458466"/>
            <a:ext cx="586740" cy="414655"/>
          </a:xfrm>
          <a:custGeom>
            <a:avLst/>
            <a:gdLst/>
            <a:ahLst/>
            <a:cxnLst/>
            <a:rect l="l" t="t" r="r" b="b"/>
            <a:pathLst>
              <a:path w="586740" h="414655">
                <a:moveTo>
                  <a:pt x="0" y="0"/>
                </a:moveTo>
                <a:lnTo>
                  <a:pt x="586740" y="0"/>
                </a:lnTo>
                <a:lnTo>
                  <a:pt x="586740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555313" y="2458466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750384" y="2458466"/>
            <a:ext cx="585470" cy="414655"/>
          </a:xfrm>
          <a:custGeom>
            <a:avLst/>
            <a:gdLst/>
            <a:ahLst/>
            <a:cxnLst/>
            <a:rect l="l" t="t" r="r" b="b"/>
            <a:pathLst>
              <a:path w="585470" h="414655">
                <a:moveTo>
                  <a:pt x="0" y="0"/>
                </a:moveTo>
                <a:lnTo>
                  <a:pt x="585216" y="0"/>
                </a:lnTo>
                <a:lnTo>
                  <a:pt x="585216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335601" y="2458466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454228" y="3013201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649301" y="3013201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454228" y="3566414"/>
            <a:ext cx="586740" cy="414655"/>
          </a:xfrm>
          <a:custGeom>
            <a:avLst/>
            <a:gdLst/>
            <a:ahLst/>
            <a:cxnLst/>
            <a:rect l="l" t="t" r="r" b="b"/>
            <a:pathLst>
              <a:path w="586740" h="414654">
                <a:moveTo>
                  <a:pt x="0" y="0"/>
                </a:moveTo>
                <a:lnTo>
                  <a:pt x="586740" y="0"/>
                </a:lnTo>
                <a:lnTo>
                  <a:pt x="586740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040968" y="3566414"/>
            <a:ext cx="585470" cy="414655"/>
          </a:xfrm>
          <a:custGeom>
            <a:avLst/>
            <a:gdLst/>
            <a:ahLst/>
            <a:cxnLst/>
            <a:rect l="l" t="t" r="r" b="b"/>
            <a:pathLst>
              <a:path w="585470" h="414654">
                <a:moveTo>
                  <a:pt x="0" y="0"/>
                </a:moveTo>
                <a:lnTo>
                  <a:pt x="585216" y="0"/>
                </a:lnTo>
                <a:lnTo>
                  <a:pt x="585216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626184" y="356641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821256" y="3566414"/>
            <a:ext cx="3126105" cy="414655"/>
          </a:xfrm>
          <a:custGeom>
            <a:avLst/>
            <a:gdLst/>
            <a:ahLst/>
            <a:cxnLst/>
            <a:rect l="l" t="t" r="r" b="b"/>
            <a:pathLst>
              <a:path w="3126104" h="414654">
                <a:moveTo>
                  <a:pt x="0" y="0"/>
                </a:moveTo>
                <a:lnTo>
                  <a:pt x="3125724" y="0"/>
                </a:lnTo>
                <a:lnTo>
                  <a:pt x="3125724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946980" y="356641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454228" y="4119626"/>
            <a:ext cx="586740" cy="414655"/>
          </a:xfrm>
          <a:custGeom>
            <a:avLst/>
            <a:gdLst/>
            <a:ahLst/>
            <a:cxnLst/>
            <a:rect l="l" t="t" r="r" b="b"/>
            <a:pathLst>
              <a:path w="586740" h="414654">
                <a:moveTo>
                  <a:pt x="0" y="0"/>
                </a:moveTo>
                <a:lnTo>
                  <a:pt x="586740" y="0"/>
                </a:lnTo>
                <a:lnTo>
                  <a:pt x="586740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7040968" y="4119626"/>
            <a:ext cx="1170940" cy="414655"/>
          </a:xfrm>
          <a:custGeom>
            <a:avLst/>
            <a:gdLst/>
            <a:ahLst/>
            <a:cxnLst/>
            <a:rect l="l" t="t" r="r" b="b"/>
            <a:pathLst>
              <a:path w="1170940" h="414654">
                <a:moveTo>
                  <a:pt x="0" y="0"/>
                </a:moveTo>
                <a:lnTo>
                  <a:pt x="1170431" y="0"/>
                </a:lnTo>
                <a:lnTo>
                  <a:pt x="1170431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211401" y="4119626"/>
            <a:ext cx="196850" cy="414655"/>
          </a:xfrm>
          <a:custGeom>
            <a:avLst/>
            <a:gdLst/>
            <a:ahLst/>
            <a:cxnLst/>
            <a:rect l="l" t="t" r="r" b="b"/>
            <a:pathLst>
              <a:path w="196850" h="414654">
                <a:moveTo>
                  <a:pt x="0" y="0"/>
                </a:moveTo>
                <a:lnTo>
                  <a:pt x="196596" y="0"/>
                </a:lnTo>
                <a:lnTo>
                  <a:pt x="196596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407996" y="4119626"/>
            <a:ext cx="1367155" cy="414655"/>
          </a:xfrm>
          <a:custGeom>
            <a:avLst/>
            <a:gdLst/>
            <a:ahLst/>
            <a:cxnLst/>
            <a:rect l="l" t="t" r="r" b="b"/>
            <a:pathLst>
              <a:path w="1367154" h="414654">
                <a:moveTo>
                  <a:pt x="0" y="0"/>
                </a:moveTo>
                <a:lnTo>
                  <a:pt x="1367027" y="0"/>
                </a:lnTo>
                <a:lnTo>
                  <a:pt x="1367027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9775025" y="4119626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9970096" y="4119626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454228" y="4674361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6441522" y="1736496"/>
            <a:ext cx="4712335" cy="3347720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2800" spc="-5" dirty="0">
                <a:solidFill>
                  <a:srgbClr val="008000"/>
                </a:solidFill>
                <a:latin typeface="Consolas"/>
                <a:cs typeface="Consolas"/>
              </a:rPr>
              <a:t>//</a:t>
            </a:r>
            <a:r>
              <a:rPr sz="2800" spc="-1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008000"/>
                </a:solidFill>
                <a:latin typeface="Consolas"/>
                <a:cs typeface="Consolas"/>
              </a:rPr>
              <a:t>C#</a:t>
            </a:r>
            <a:endParaRPr sz="28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994"/>
              </a:spcBef>
            </a:pP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static int </a:t>
            </a:r>
            <a:r>
              <a:rPr sz="2800" spc="-10" dirty="0">
                <a:solidFill>
                  <a:srgbClr val="424344"/>
                </a:solidFill>
                <a:latin typeface="Consolas"/>
                <a:cs typeface="Consolas"/>
              </a:rPr>
              <a:t>Square(</a:t>
            </a: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2800" spc="5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x)</a:t>
            </a:r>
            <a:endParaRPr sz="28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10"/>
              </a:spcBef>
            </a:pP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{</a:t>
            </a:r>
            <a:endParaRPr sz="2800">
              <a:latin typeface="Consolas"/>
              <a:cs typeface="Consolas"/>
            </a:endParaRPr>
          </a:p>
          <a:p>
            <a:pPr marL="599440" marR="200025">
              <a:lnSpc>
                <a:spcPct val="129600"/>
              </a:lnSpc>
            </a:pP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var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squared = x *</a:t>
            </a:r>
            <a:r>
              <a:rPr sz="2800" spc="-6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x;  </a:t>
            </a: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return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squared;</a:t>
            </a:r>
            <a:endParaRPr sz="28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10"/>
              </a:spcBef>
            </a:pP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2800">
              <a:latin typeface="Consolas"/>
              <a:cs typeface="Consolas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6649301" y="4674361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05027" y="1758695"/>
            <a:ext cx="5311140" cy="4535805"/>
          </a:xfrm>
          <a:custGeom>
            <a:avLst/>
            <a:gdLst/>
            <a:ahLst/>
            <a:cxnLst/>
            <a:rect l="l" t="t" r="r" b="b"/>
            <a:pathLst>
              <a:path w="5311140" h="4535805">
                <a:moveTo>
                  <a:pt x="0" y="0"/>
                </a:moveTo>
                <a:lnTo>
                  <a:pt x="5311140" y="0"/>
                </a:lnTo>
                <a:lnTo>
                  <a:pt x="5311140" y="4535424"/>
                </a:lnTo>
                <a:lnTo>
                  <a:pt x="0" y="45354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788250" y="1904492"/>
            <a:ext cx="977265" cy="414655"/>
          </a:xfrm>
          <a:custGeom>
            <a:avLst/>
            <a:gdLst/>
            <a:ahLst/>
            <a:cxnLst/>
            <a:rect l="l" t="t" r="r" b="b"/>
            <a:pathLst>
              <a:path w="977264" h="414655">
                <a:moveTo>
                  <a:pt x="0" y="0"/>
                </a:moveTo>
                <a:lnTo>
                  <a:pt x="976883" y="0"/>
                </a:lnTo>
                <a:lnTo>
                  <a:pt x="976883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765134" y="1904492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5">
                <a:moveTo>
                  <a:pt x="0" y="0"/>
                </a:moveTo>
                <a:lnTo>
                  <a:pt x="195071" y="0"/>
                </a:lnTo>
                <a:lnTo>
                  <a:pt x="195071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788250" y="2457704"/>
            <a:ext cx="585470" cy="414655"/>
          </a:xfrm>
          <a:custGeom>
            <a:avLst/>
            <a:gdLst/>
            <a:ahLst/>
            <a:cxnLst/>
            <a:rect l="l" t="t" r="r" b="b"/>
            <a:pathLst>
              <a:path w="585469" h="414655">
                <a:moveTo>
                  <a:pt x="0" y="0"/>
                </a:moveTo>
                <a:lnTo>
                  <a:pt x="585215" y="0"/>
                </a:lnTo>
                <a:lnTo>
                  <a:pt x="585215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73466" y="245770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68538" y="2457704"/>
            <a:ext cx="3126105" cy="414655"/>
          </a:xfrm>
          <a:custGeom>
            <a:avLst/>
            <a:gdLst/>
            <a:ahLst/>
            <a:cxnLst/>
            <a:rect l="l" t="t" r="r" b="b"/>
            <a:pathLst>
              <a:path w="3126104" h="414655">
                <a:moveTo>
                  <a:pt x="0" y="0"/>
                </a:moveTo>
                <a:lnTo>
                  <a:pt x="3125724" y="0"/>
                </a:lnTo>
                <a:lnTo>
                  <a:pt x="3125724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/>
          <p:nvPr/>
        </p:nvSpPr>
        <p:spPr>
          <a:xfrm>
            <a:off x="775550" y="1735730"/>
            <a:ext cx="3930650" cy="1132205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2800" spc="-5" dirty="0">
                <a:solidFill>
                  <a:srgbClr val="008000"/>
                </a:solidFill>
                <a:latin typeface="Consolas"/>
                <a:cs typeface="Consolas"/>
              </a:rPr>
              <a:t>//</a:t>
            </a:r>
            <a:r>
              <a:rPr sz="2800" spc="-15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008000"/>
                </a:solidFill>
                <a:latin typeface="Consolas"/>
                <a:cs typeface="Consolas"/>
              </a:rPr>
              <a:t>F#</a:t>
            </a:r>
            <a:endParaRPr sz="28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994"/>
              </a:spcBef>
            </a:pP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let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square x = x *</a:t>
            </a:r>
            <a:r>
              <a:rPr sz="2800" spc="-5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x</a:t>
            </a:r>
            <a:endParaRPr sz="2800">
              <a:latin typeface="Consolas"/>
              <a:cs typeface="Consolas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4694263" y="2457704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119115" y="2442970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80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1138916" y="2442970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80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1138916" y="3526534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79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59442" y="546988"/>
            <a:ext cx="419481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70" dirty="0"/>
              <a:t>Immutable</a:t>
            </a:r>
            <a:r>
              <a:rPr spc="-290" dirty="0"/>
              <a:t> </a:t>
            </a:r>
            <a:r>
              <a:rPr dirty="0"/>
              <a:t>Values</a:t>
            </a:r>
          </a:p>
        </p:txBody>
      </p:sp>
      <p:sp>
        <p:nvSpPr>
          <p:cNvPr id="3" name="object 3"/>
          <p:cNvSpPr/>
          <p:nvPr/>
        </p:nvSpPr>
        <p:spPr>
          <a:xfrm>
            <a:off x="6271259" y="1758695"/>
            <a:ext cx="5339080" cy="4533900"/>
          </a:xfrm>
          <a:custGeom>
            <a:avLst/>
            <a:gdLst/>
            <a:ahLst/>
            <a:cxnLst/>
            <a:rect l="l" t="t" r="r" b="b"/>
            <a:pathLst>
              <a:path w="5339080" h="4533900">
                <a:moveTo>
                  <a:pt x="0" y="0"/>
                </a:moveTo>
                <a:lnTo>
                  <a:pt x="5338572" y="0"/>
                </a:lnTo>
                <a:lnTo>
                  <a:pt x="5338572" y="4533900"/>
                </a:lnTo>
                <a:lnTo>
                  <a:pt x="0" y="4533900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454228" y="1900682"/>
            <a:ext cx="698500" cy="299085"/>
          </a:xfrm>
          <a:custGeom>
            <a:avLst/>
            <a:gdLst/>
            <a:ahLst/>
            <a:cxnLst/>
            <a:rect l="l" t="t" r="r" b="b"/>
            <a:pathLst>
              <a:path w="698500" h="299085">
                <a:moveTo>
                  <a:pt x="0" y="0"/>
                </a:moveTo>
                <a:lnTo>
                  <a:pt x="697992" y="0"/>
                </a:lnTo>
                <a:lnTo>
                  <a:pt x="697992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152220" y="1900682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4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454228" y="2331973"/>
            <a:ext cx="421005" cy="299085"/>
          </a:xfrm>
          <a:custGeom>
            <a:avLst/>
            <a:gdLst/>
            <a:ahLst/>
            <a:cxnLst/>
            <a:rect l="l" t="t" r="r" b="b"/>
            <a:pathLst>
              <a:path w="421004" h="299085">
                <a:moveTo>
                  <a:pt x="0" y="0"/>
                </a:moveTo>
                <a:lnTo>
                  <a:pt x="420624" y="0"/>
                </a:lnTo>
                <a:lnTo>
                  <a:pt x="42062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874853" y="2331973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5" h="299085">
                <a:moveTo>
                  <a:pt x="0" y="0"/>
                </a:moveTo>
                <a:lnTo>
                  <a:pt x="138683" y="0"/>
                </a:lnTo>
                <a:lnTo>
                  <a:pt x="13868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013537" y="2331973"/>
            <a:ext cx="1397635" cy="299085"/>
          </a:xfrm>
          <a:custGeom>
            <a:avLst/>
            <a:gdLst/>
            <a:ahLst/>
            <a:cxnLst/>
            <a:rect l="l" t="t" r="r" b="b"/>
            <a:pathLst>
              <a:path w="1397634" h="299085">
                <a:moveTo>
                  <a:pt x="0" y="0"/>
                </a:moveTo>
                <a:lnTo>
                  <a:pt x="1397507" y="0"/>
                </a:lnTo>
                <a:lnTo>
                  <a:pt x="13975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411044" y="2331973"/>
            <a:ext cx="419100" cy="299085"/>
          </a:xfrm>
          <a:custGeom>
            <a:avLst/>
            <a:gdLst/>
            <a:ahLst/>
            <a:cxnLst/>
            <a:rect l="l" t="t" r="r" b="b"/>
            <a:pathLst>
              <a:path w="419100" h="299085">
                <a:moveTo>
                  <a:pt x="0" y="0"/>
                </a:moveTo>
                <a:lnTo>
                  <a:pt x="419100" y="0"/>
                </a:lnTo>
                <a:lnTo>
                  <a:pt x="41910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830144" y="2331973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5" h="299085">
                <a:moveTo>
                  <a:pt x="0" y="0"/>
                </a:moveTo>
                <a:lnTo>
                  <a:pt x="138683" y="0"/>
                </a:lnTo>
                <a:lnTo>
                  <a:pt x="13868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968828" y="2331973"/>
            <a:ext cx="558165" cy="299085"/>
          </a:xfrm>
          <a:custGeom>
            <a:avLst/>
            <a:gdLst/>
            <a:ahLst/>
            <a:cxnLst/>
            <a:rect l="l" t="t" r="r" b="b"/>
            <a:pathLst>
              <a:path w="558165" h="299085">
                <a:moveTo>
                  <a:pt x="0" y="0"/>
                </a:moveTo>
                <a:lnTo>
                  <a:pt x="557783" y="0"/>
                </a:lnTo>
                <a:lnTo>
                  <a:pt x="55778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526613" y="2331973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4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666820" y="2331973"/>
            <a:ext cx="419100" cy="299085"/>
          </a:xfrm>
          <a:custGeom>
            <a:avLst/>
            <a:gdLst/>
            <a:ahLst/>
            <a:cxnLst/>
            <a:rect l="l" t="t" r="r" b="b"/>
            <a:pathLst>
              <a:path w="419100" h="299085">
                <a:moveTo>
                  <a:pt x="0" y="0"/>
                </a:moveTo>
                <a:lnTo>
                  <a:pt x="419100" y="0"/>
                </a:lnTo>
                <a:lnTo>
                  <a:pt x="41910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085920" y="2331973"/>
            <a:ext cx="279400" cy="299085"/>
          </a:xfrm>
          <a:custGeom>
            <a:avLst/>
            <a:gdLst/>
            <a:ahLst/>
            <a:cxnLst/>
            <a:rect l="l" t="t" r="r" b="b"/>
            <a:pathLst>
              <a:path w="279400" h="299085">
                <a:moveTo>
                  <a:pt x="0" y="0"/>
                </a:moveTo>
                <a:lnTo>
                  <a:pt x="278892" y="0"/>
                </a:lnTo>
                <a:lnTo>
                  <a:pt x="278892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364813" y="2331973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4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454228" y="2764789"/>
            <a:ext cx="280670" cy="299085"/>
          </a:xfrm>
          <a:custGeom>
            <a:avLst/>
            <a:gdLst/>
            <a:ahLst/>
            <a:cxnLst/>
            <a:rect l="l" t="t" r="r" b="b"/>
            <a:pathLst>
              <a:path w="280670" h="299085">
                <a:moveTo>
                  <a:pt x="0" y="0"/>
                </a:moveTo>
                <a:lnTo>
                  <a:pt x="280416" y="0"/>
                </a:lnTo>
                <a:lnTo>
                  <a:pt x="280416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734644" y="2764789"/>
            <a:ext cx="1117600" cy="299085"/>
          </a:xfrm>
          <a:custGeom>
            <a:avLst/>
            <a:gdLst/>
            <a:ahLst/>
            <a:cxnLst/>
            <a:rect l="l" t="t" r="r" b="b"/>
            <a:pathLst>
              <a:path w="1117600" h="299085">
                <a:moveTo>
                  <a:pt x="0" y="0"/>
                </a:moveTo>
                <a:lnTo>
                  <a:pt x="1117092" y="0"/>
                </a:lnTo>
                <a:lnTo>
                  <a:pt x="1117092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851737" y="2764789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4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454228" y="3196082"/>
            <a:ext cx="1536700" cy="299085"/>
          </a:xfrm>
          <a:custGeom>
            <a:avLst/>
            <a:gdLst/>
            <a:ahLst/>
            <a:cxnLst/>
            <a:rect l="l" t="t" r="r" b="b"/>
            <a:pathLst>
              <a:path w="1536700" h="299085">
                <a:moveTo>
                  <a:pt x="0" y="0"/>
                </a:moveTo>
                <a:lnTo>
                  <a:pt x="1536192" y="0"/>
                </a:lnTo>
                <a:lnTo>
                  <a:pt x="1536192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990420" y="3196082"/>
            <a:ext cx="280670" cy="299085"/>
          </a:xfrm>
          <a:custGeom>
            <a:avLst/>
            <a:gdLst/>
            <a:ahLst/>
            <a:cxnLst/>
            <a:rect l="l" t="t" r="r" b="b"/>
            <a:pathLst>
              <a:path w="280670" h="299085">
                <a:moveTo>
                  <a:pt x="0" y="0"/>
                </a:moveTo>
                <a:lnTo>
                  <a:pt x="280416" y="0"/>
                </a:lnTo>
                <a:lnTo>
                  <a:pt x="280416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270837" y="3196082"/>
            <a:ext cx="279400" cy="299085"/>
          </a:xfrm>
          <a:custGeom>
            <a:avLst/>
            <a:gdLst/>
            <a:ahLst/>
            <a:cxnLst/>
            <a:rect l="l" t="t" r="r" b="b"/>
            <a:pathLst>
              <a:path w="279400" h="299085">
                <a:moveTo>
                  <a:pt x="0" y="0"/>
                </a:moveTo>
                <a:lnTo>
                  <a:pt x="278892" y="0"/>
                </a:lnTo>
                <a:lnTo>
                  <a:pt x="278892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6271259" y="1742287"/>
            <a:ext cx="5339080" cy="1752600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182880">
              <a:lnSpc>
                <a:spcPct val="100000"/>
              </a:lnSpc>
              <a:spcBef>
                <a:spcPts val="109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// </a:t>
            </a:r>
            <a:r>
              <a:rPr sz="2000" spc="-5" dirty="0">
                <a:solidFill>
                  <a:srgbClr val="008000"/>
                </a:solidFill>
                <a:latin typeface="Consolas"/>
                <a:cs typeface="Consolas"/>
              </a:rPr>
              <a:t>C#</a:t>
            </a:r>
            <a:endParaRPr sz="2000">
              <a:latin typeface="Consolas"/>
              <a:cs typeface="Consolas"/>
            </a:endParaRPr>
          </a:p>
          <a:p>
            <a:pPr marL="182880">
              <a:lnSpc>
                <a:spcPct val="100000"/>
              </a:lnSpc>
              <a:spcBef>
                <a:spcPts val="994"/>
              </a:spcBef>
            </a:pP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var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numbers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= </a:t>
            </a:r>
            <a:r>
              <a:rPr sz="2000" spc="-5" dirty="0">
                <a:solidFill>
                  <a:srgbClr val="0000FF"/>
                </a:solidFill>
                <a:latin typeface="Consolas"/>
                <a:cs typeface="Consolas"/>
              </a:rPr>
              <a:t>new</a:t>
            </a:r>
            <a:r>
              <a:rPr sz="2000" spc="-3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2B91AF"/>
                </a:solidFill>
                <a:latin typeface="Consolas"/>
                <a:cs typeface="Consolas"/>
              </a:rPr>
              <a:t>List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&lt;</a:t>
            </a:r>
            <a:r>
              <a:rPr sz="2000" spc="-5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&gt;</a:t>
            </a:r>
            <a:endParaRPr sz="2000">
              <a:latin typeface="Consolas"/>
              <a:cs typeface="Consolas"/>
            </a:endParaRPr>
          </a:p>
          <a:p>
            <a:pPr marL="182880">
              <a:lnSpc>
                <a:spcPct val="100000"/>
              </a:lnSpc>
              <a:spcBef>
                <a:spcPts val="1010"/>
              </a:spcBef>
            </a:pP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{ 1,2,3</a:t>
            </a:r>
            <a:r>
              <a:rPr sz="2000" spc="-1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};</a:t>
            </a:r>
            <a:endParaRPr sz="2000">
              <a:latin typeface="Consolas"/>
              <a:cs typeface="Consolas"/>
            </a:endParaRPr>
          </a:p>
          <a:p>
            <a:pPr marL="182880">
              <a:lnSpc>
                <a:spcPct val="100000"/>
              </a:lnSpc>
              <a:spcBef>
                <a:spcPts val="994"/>
              </a:spcBef>
            </a:pP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numbers.Add(4);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8549728" y="3196082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4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05027" y="1758695"/>
            <a:ext cx="5311140" cy="4535805"/>
          </a:xfrm>
          <a:custGeom>
            <a:avLst/>
            <a:gdLst/>
            <a:ahLst/>
            <a:cxnLst/>
            <a:rect l="l" t="t" r="r" b="b"/>
            <a:pathLst>
              <a:path w="5311140" h="4535805">
                <a:moveTo>
                  <a:pt x="0" y="0"/>
                </a:moveTo>
                <a:lnTo>
                  <a:pt x="5311140" y="0"/>
                </a:lnTo>
                <a:lnTo>
                  <a:pt x="5311140" y="4535424"/>
                </a:lnTo>
                <a:lnTo>
                  <a:pt x="0" y="45354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88250" y="1899920"/>
            <a:ext cx="698500" cy="299085"/>
          </a:xfrm>
          <a:custGeom>
            <a:avLst/>
            <a:gdLst/>
            <a:ahLst/>
            <a:cxnLst/>
            <a:rect l="l" t="t" r="r" b="b"/>
            <a:pathLst>
              <a:path w="698500" h="299085">
                <a:moveTo>
                  <a:pt x="0" y="0"/>
                </a:moveTo>
                <a:lnTo>
                  <a:pt x="697992" y="0"/>
                </a:lnTo>
                <a:lnTo>
                  <a:pt x="697992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486242" y="1899920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788250" y="2331211"/>
            <a:ext cx="421005" cy="299085"/>
          </a:xfrm>
          <a:custGeom>
            <a:avLst/>
            <a:gdLst/>
            <a:ahLst/>
            <a:cxnLst/>
            <a:rect l="l" t="t" r="r" b="b"/>
            <a:pathLst>
              <a:path w="421005" h="299085">
                <a:moveTo>
                  <a:pt x="0" y="0"/>
                </a:moveTo>
                <a:lnTo>
                  <a:pt x="420623" y="0"/>
                </a:lnTo>
                <a:lnTo>
                  <a:pt x="42062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208874" y="2331211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5" h="299085">
                <a:moveTo>
                  <a:pt x="0" y="0"/>
                </a:moveTo>
                <a:lnTo>
                  <a:pt x="138684" y="0"/>
                </a:lnTo>
                <a:lnTo>
                  <a:pt x="1386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347558" y="2331211"/>
            <a:ext cx="2374900" cy="299085"/>
          </a:xfrm>
          <a:custGeom>
            <a:avLst/>
            <a:gdLst/>
            <a:ahLst/>
            <a:cxnLst/>
            <a:rect l="l" t="t" r="r" b="b"/>
            <a:pathLst>
              <a:path w="2374900" h="299085">
                <a:moveTo>
                  <a:pt x="0" y="0"/>
                </a:moveTo>
                <a:lnTo>
                  <a:pt x="2374392" y="0"/>
                </a:lnTo>
                <a:lnTo>
                  <a:pt x="2374392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721950" y="2331211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88250" y="2764027"/>
            <a:ext cx="421005" cy="299085"/>
          </a:xfrm>
          <a:custGeom>
            <a:avLst/>
            <a:gdLst/>
            <a:ahLst/>
            <a:cxnLst/>
            <a:rect l="l" t="t" r="r" b="b"/>
            <a:pathLst>
              <a:path w="421005" h="299085">
                <a:moveTo>
                  <a:pt x="0" y="0"/>
                </a:moveTo>
                <a:lnTo>
                  <a:pt x="420623" y="0"/>
                </a:lnTo>
                <a:lnTo>
                  <a:pt x="42062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208874" y="2764027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5" h="299085">
                <a:moveTo>
                  <a:pt x="0" y="0"/>
                </a:moveTo>
                <a:lnTo>
                  <a:pt x="138684" y="0"/>
                </a:lnTo>
                <a:lnTo>
                  <a:pt x="1386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347558" y="2764027"/>
            <a:ext cx="1536700" cy="299085"/>
          </a:xfrm>
          <a:custGeom>
            <a:avLst/>
            <a:gdLst/>
            <a:ahLst/>
            <a:cxnLst/>
            <a:rect l="l" t="t" r="r" b="b"/>
            <a:pathLst>
              <a:path w="1536700" h="299085">
                <a:moveTo>
                  <a:pt x="0" y="0"/>
                </a:moveTo>
                <a:lnTo>
                  <a:pt x="1536192" y="0"/>
                </a:lnTo>
                <a:lnTo>
                  <a:pt x="1536192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883750" y="2764027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3023958" y="2764027"/>
            <a:ext cx="1953895" cy="299085"/>
          </a:xfrm>
          <a:custGeom>
            <a:avLst/>
            <a:gdLst/>
            <a:ahLst/>
            <a:cxnLst/>
            <a:rect l="l" t="t" r="r" b="b"/>
            <a:pathLst>
              <a:path w="1953895" h="299085">
                <a:moveTo>
                  <a:pt x="0" y="0"/>
                </a:moveTo>
                <a:lnTo>
                  <a:pt x="1953768" y="0"/>
                </a:lnTo>
                <a:lnTo>
                  <a:pt x="195376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605027" y="1741521"/>
            <a:ext cx="5311140" cy="1320800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182880">
              <a:lnSpc>
                <a:spcPct val="100000"/>
              </a:lnSpc>
              <a:spcBef>
                <a:spcPts val="1095"/>
              </a:spcBef>
            </a:pPr>
            <a:r>
              <a:rPr sz="2000" dirty="0">
                <a:solidFill>
                  <a:srgbClr val="008000"/>
                </a:solidFill>
                <a:latin typeface="Consolas"/>
                <a:cs typeface="Consolas"/>
              </a:rPr>
              <a:t>// </a:t>
            </a:r>
            <a:r>
              <a:rPr sz="2000" spc="-5" dirty="0">
                <a:solidFill>
                  <a:srgbClr val="008000"/>
                </a:solidFill>
                <a:latin typeface="Consolas"/>
                <a:cs typeface="Consolas"/>
              </a:rPr>
              <a:t>F#</a:t>
            </a:r>
            <a:endParaRPr sz="2000">
              <a:latin typeface="Consolas"/>
              <a:cs typeface="Consolas"/>
            </a:endParaRPr>
          </a:p>
          <a:p>
            <a:pPr marL="182880">
              <a:lnSpc>
                <a:spcPct val="100000"/>
              </a:lnSpc>
              <a:spcBef>
                <a:spcPts val="994"/>
              </a:spcBef>
            </a:pP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let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numbers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=</a:t>
            </a:r>
            <a:r>
              <a:rPr sz="2000" spc="-1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[3;2;1]</a:t>
            </a:r>
            <a:endParaRPr sz="2000">
              <a:latin typeface="Consolas"/>
              <a:cs typeface="Consolas"/>
            </a:endParaRPr>
          </a:p>
          <a:p>
            <a:pPr marL="182880">
              <a:lnSpc>
                <a:spcPct val="100000"/>
              </a:lnSpc>
              <a:spcBef>
                <a:spcPts val="1010"/>
              </a:spcBef>
            </a:pP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let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moreNumbers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= 4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::</a:t>
            </a:r>
            <a:r>
              <a:rPr sz="2000" spc="-30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numbers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4977726" y="2764027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119115" y="2249422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80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443716" y="2235711"/>
            <a:ext cx="748665" cy="500380"/>
          </a:xfrm>
          <a:custGeom>
            <a:avLst/>
            <a:gdLst/>
            <a:ahLst/>
            <a:cxnLst/>
            <a:rect l="l" t="t" r="r" b="b"/>
            <a:pathLst>
              <a:path w="748665" h="500380">
                <a:moveTo>
                  <a:pt x="249936" y="0"/>
                </a:moveTo>
                <a:lnTo>
                  <a:pt x="0" y="249936"/>
                </a:lnTo>
                <a:lnTo>
                  <a:pt x="249936" y="499859"/>
                </a:lnTo>
                <a:lnTo>
                  <a:pt x="249936" y="374904"/>
                </a:lnTo>
                <a:lnTo>
                  <a:pt x="748284" y="374904"/>
                </a:lnTo>
                <a:lnTo>
                  <a:pt x="748284" y="124955"/>
                </a:lnTo>
                <a:lnTo>
                  <a:pt x="249936" y="124955"/>
                </a:lnTo>
                <a:lnTo>
                  <a:pt x="249936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C35FB-A098-49F9-9355-9D01B4658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F#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3CE24-18D2-408E-B427-E61E6D9A5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F# is the functional programming language for .NET (</a:t>
            </a:r>
            <a:r>
              <a:rPr lang="en-US" dirty="0">
                <a:hlinkClick r:id="rId2"/>
              </a:rPr>
              <a:t>bit.ly/2y4PeQG</a:t>
            </a:r>
            <a:r>
              <a:rPr lang="en-US" dirty="0"/>
              <a:t>). It’s cross-platform and, like all of .NET, it’s open source (</a:t>
            </a:r>
            <a:r>
              <a:rPr lang="en-US" dirty="0">
                <a:hlinkClick r:id="rId3"/>
              </a:rPr>
              <a:t>github.com/dotnet/</a:t>
            </a:r>
            <a:r>
              <a:rPr lang="en-US" dirty="0" err="1">
                <a:hlinkClick r:id="rId3"/>
              </a:rPr>
              <a:t>fsharp</a:t>
            </a:r>
            <a:r>
              <a:rPr lang="en-US" dirty="0"/>
              <a:t>). At Microsoft, we’re huge fans of F# because it brings functional programming to .NET. For those who aren’t familiar with the concept, the functional programming paradigm is one that emphasizes certain approaches:</a:t>
            </a:r>
          </a:p>
          <a:p>
            <a:r>
              <a:rPr lang="en-US" dirty="0"/>
              <a:t>Functions as the primary constructs used to operate on data</a:t>
            </a:r>
          </a:p>
          <a:p>
            <a:r>
              <a:rPr lang="en-US" dirty="0"/>
              <a:t>Expressions instead of statements</a:t>
            </a:r>
          </a:p>
          <a:p>
            <a:r>
              <a:rPr lang="en-US" dirty="0"/>
              <a:t>Immutable values over variables</a:t>
            </a:r>
          </a:p>
          <a:p>
            <a:r>
              <a:rPr lang="en-US" dirty="0"/>
              <a:t>Declarative programming over imperative programming</a:t>
            </a:r>
          </a:p>
          <a:p>
            <a:r>
              <a:rPr lang="en-US" dirty="0"/>
              <a:t>This means that F# brings some great features to .NET:</a:t>
            </a:r>
          </a:p>
          <a:p>
            <a:r>
              <a:rPr lang="en-US" dirty="0"/>
              <a:t>Functions that are first-class (they can be passed as values to and returned from other functions)</a:t>
            </a:r>
          </a:p>
          <a:p>
            <a:r>
              <a:rPr lang="en-US" dirty="0"/>
              <a:t>Lightweight syntax that emphasizes expressions and values, not statements</a:t>
            </a:r>
          </a:p>
          <a:p>
            <a:r>
              <a:rPr lang="en-US" dirty="0"/>
              <a:t>Built-in immutability and non-null types</a:t>
            </a:r>
          </a:p>
          <a:p>
            <a:r>
              <a:rPr lang="en-US" dirty="0"/>
              <a:t>Rich data types and advanced pattern matching techniques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9BC4F1-A689-4F85-95ED-66621F6714DC}"/>
              </a:ext>
            </a:extLst>
          </p:cNvPr>
          <p:cNvSpPr/>
          <p:nvPr/>
        </p:nvSpPr>
        <p:spPr>
          <a:xfrm>
            <a:off x="6361651" y="56204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4"/>
              </a:rPr>
              <a:t>https://app.pluralsight.com/library/courses/fsharp-fundamentals/table-of-contents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7484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22797" y="546988"/>
            <a:ext cx="586930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50" dirty="0"/>
              <a:t>Data </a:t>
            </a:r>
            <a:r>
              <a:rPr spc="105" dirty="0"/>
              <a:t>and </a:t>
            </a:r>
            <a:r>
              <a:rPr spc="45" dirty="0"/>
              <a:t>Operations</a:t>
            </a:r>
            <a:r>
              <a:rPr spc="-420" dirty="0"/>
              <a:t> </a:t>
            </a:r>
            <a:r>
              <a:rPr spc="-10" dirty="0"/>
              <a:t>(C#)</a:t>
            </a:r>
          </a:p>
        </p:txBody>
      </p:sp>
      <p:sp>
        <p:nvSpPr>
          <p:cNvPr id="3" name="object 3"/>
          <p:cNvSpPr/>
          <p:nvPr/>
        </p:nvSpPr>
        <p:spPr>
          <a:xfrm>
            <a:off x="605027" y="1758695"/>
            <a:ext cx="10991215" cy="4535805"/>
          </a:xfrm>
          <a:custGeom>
            <a:avLst/>
            <a:gdLst/>
            <a:ahLst/>
            <a:cxnLst/>
            <a:rect l="l" t="t" r="r" b="b"/>
            <a:pathLst>
              <a:path w="10991215" h="4535805">
                <a:moveTo>
                  <a:pt x="0" y="0"/>
                </a:moveTo>
                <a:lnTo>
                  <a:pt x="10991088" y="0"/>
                </a:lnTo>
                <a:lnTo>
                  <a:pt x="10991088" y="4535424"/>
                </a:lnTo>
                <a:lnTo>
                  <a:pt x="0" y="45354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88250" y="1797811"/>
            <a:ext cx="840105" cy="299085"/>
          </a:xfrm>
          <a:custGeom>
            <a:avLst/>
            <a:gdLst/>
            <a:ahLst/>
            <a:cxnLst/>
            <a:rect l="l" t="t" r="r" b="b"/>
            <a:pathLst>
              <a:path w="840105" h="299085">
                <a:moveTo>
                  <a:pt x="0" y="0"/>
                </a:moveTo>
                <a:lnTo>
                  <a:pt x="839724" y="0"/>
                </a:lnTo>
                <a:lnTo>
                  <a:pt x="83972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27974" y="1797811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3" y="0"/>
                </a:lnTo>
                <a:lnTo>
                  <a:pt x="13868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66658" y="1797811"/>
            <a:ext cx="698500" cy="299085"/>
          </a:xfrm>
          <a:custGeom>
            <a:avLst/>
            <a:gdLst/>
            <a:ahLst/>
            <a:cxnLst/>
            <a:rect l="l" t="t" r="r" b="b"/>
            <a:pathLst>
              <a:path w="698500" h="299085">
                <a:moveTo>
                  <a:pt x="0" y="0"/>
                </a:moveTo>
                <a:lnTo>
                  <a:pt x="697992" y="0"/>
                </a:lnTo>
                <a:lnTo>
                  <a:pt x="697992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464650" y="1797811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604858" y="1797811"/>
            <a:ext cx="1396365" cy="299085"/>
          </a:xfrm>
          <a:custGeom>
            <a:avLst/>
            <a:gdLst/>
            <a:ahLst/>
            <a:cxnLst/>
            <a:rect l="l" t="t" r="r" b="b"/>
            <a:pathLst>
              <a:path w="1396364" h="299085">
                <a:moveTo>
                  <a:pt x="0" y="0"/>
                </a:moveTo>
                <a:lnTo>
                  <a:pt x="1395983" y="0"/>
                </a:lnTo>
                <a:lnTo>
                  <a:pt x="139598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000843" y="1797811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88250" y="2107183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4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28458" y="2107183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4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88250" y="2418079"/>
            <a:ext cx="586740" cy="299085"/>
          </a:xfrm>
          <a:custGeom>
            <a:avLst/>
            <a:gdLst/>
            <a:ahLst/>
            <a:cxnLst/>
            <a:rect l="l" t="t" r="r" b="b"/>
            <a:pathLst>
              <a:path w="586740" h="299085">
                <a:moveTo>
                  <a:pt x="0" y="0"/>
                </a:moveTo>
                <a:lnTo>
                  <a:pt x="586740" y="0"/>
                </a:lnTo>
                <a:lnTo>
                  <a:pt x="58674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374990" y="2442464"/>
            <a:ext cx="375285" cy="268605"/>
          </a:xfrm>
          <a:custGeom>
            <a:avLst/>
            <a:gdLst/>
            <a:ahLst/>
            <a:cxnLst/>
            <a:rect l="l" t="t" r="r" b="b"/>
            <a:pathLst>
              <a:path w="375285" h="268605">
                <a:moveTo>
                  <a:pt x="0" y="0"/>
                </a:moveTo>
                <a:lnTo>
                  <a:pt x="374904" y="0"/>
                </a:lnTo>
                <a:lnTo>
                  <a:pt x="374904" y="268224"/>
                </a:lnTo>
                <a:lnTo>
                  <a:pt x="0" y="2682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749894" y="2442464"/>
            <a:ext cx="125095" cy="268605"/>
          </a:xfrm>
          <a:custGeom>
            <a:avLst/>
            <a:gdLst/>
            <a:ahLst/>
            <a:cxnLst/>
            <a:rect l="l" t="t" r="r" b="b"/>
            <a:pathLst>
              <a:path w="125094" h="268605">
                <a:moveTo>
                  <a:pt x="0" y="0"/>
                </a:moveTo>
                <a:lnTo>
                  <a:pt x="124968" y="0"/>
                </a:lnTo>
                <a:lnTo>
                  <a:pt x="124968" y="268224"/>
                </a:lnTo>
                <a:lnTo>
                  <a:pt x="0" y="2682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874862" y="2442464"/>
            <a:ext cx="376555" cy="268605"/>
          </a:xfrm>
          <a:custGeom>
            <a:avLst/>
            <a:gdLst/>
            <a:ahLst/>
            <a:cxnLst/>
            <a:rect l="l" t="t" r="r" b="b"/>
            <a:pathLst>
              <a:path w="376555" h="268605">
                <a:moveTo>
                  <a:pt x="0" y="0"/>
                </a:moveTo>
                <a:lnTo>
                  <a:pt x="376427" y="0"/>
                </a:lnTo>
                <a:lnTo>
                  <a:pt x="376427" y="268224"/>
                </a:lnTo>
                <a:lnTo>
                  <a:pt x="0" y="2682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251290" y="2442464"/>
            <a:ext cx="127000" cy="268605"/>
          </a:xfrm>
          <a:custGeom>
            <a:avLst/>
            <a:gdLst/>
            <a:ahLst/>
            <a:cxnLst/>
            <a:rect l="l" t="t" r="r" b="b"/>
            <a:pathLst>
              <a:path w="127000" h="268605">
                <a:moveTo>
                  <a:pt x="0" y="0"/>
                </a:moveTo>
                <a:lnTo>
                  <a:pt x="126492" y="0"/>
                </a:lnTo>
                <a:lnTo>
                  <a:pt x="126492" y="268224"/>
                </a:lnTo>
                <a:lnTo>
                  <a:pt x="0" y="2682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377782" y="2442464"/>
            <a:ext cx="125095" cy="268605"/>
          </a:xfrm>
          <a:custGeom>
            <a:avLst/>
            <a:gdLst/>
            <a:ahLst/>
            <a:cxnLst/>
            <a:rect l="l" t="t" r="r" b="b"/>
            <a:pathLst>
              <a:path w="125094" h="268605">
                <a:moveTo>
                  <a:pt x="0" y="0"/>
                </a:moveTo>
                <a:lnTo>
                  <a:pt x="124968" y="0"/>
                </a:lnTo>
                <a:lnTo>
                  <a:pt x="124968" y="268224"/>
                </a:lnTo>
                <a:lnTo>
                  <a:pt x="0" y="2682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88250" y="2727451"/>
            <a:ext cx="586740" cy="299085"/>
          </a:xfrm>
          <a:custGeom>
            <a:avLst/>
            <a:gdLst/>
            <a:ahLst/>
            <a:cxnLst/>
            <a:rect l="l" t="t" r="r" b="b"/>
            <a:pathLst>
              <a:path w="586740" h="299085">
                <a:moveTo>
                  <a:pt x="0" y="0"/>
                </a:moveTo>
                <a:lnTo>
                  <a:pt x="586740" y="0"/>
                </a:lnTo>
                <a:lnTo>
                  <a:pt x="58674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374990" y="2727451"/>
            <a:ext cx="421005" cy="299085"/>
          </a:xfrm>
          <a:custGeom>
            <a:avLst/>
            <a:gdLst/>
            <a:ahLst/>
            <a:cxnLst/>
            <a:rect l="l" t="t" r="r" b="b"/>
            <a:pathLst>
              <a:path w="421005" h="299085">
                <a:moveTo>
                  <a:pt x="0" y="0"/>
                </a:moveTo>
                <a:lnTo>
                  <a:pt x="420624" y="0"/>
                </a:lnTo>
                <a:lnTo>
                  <a:pt x="42062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795614" y="2727451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3" y="0"/>
                </a:lnTo>
                <a:lnTo>
                  <a:pt x="13868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934298" y="2727451"/>
            <a:ext cx="419100" cy="299085"/>
          </a:xfrm>
          <a:custGeom>
            <a:avLst/>
            <a:gdLst/>
            <a:ahLst/>
            <a:cxnLst/>
            <a:rect l="l" t="t" r="r" b="b"/>
            <a:pathLst>
              <a:path w="419100" h="299085">
                <a:moveTo>
                  <a:pt x="0" y="0"/>
                </a:moveTo>
                <a:lnTo>
                  <a:pt x="419100" y="0"/>
                </a:lnTo>
                <a:lnTo>
                  <a:pt x="41910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353398" y="2727451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3" y="0"/>
                </a:lnTo>
                <a:lnTo>
                  <a:pt x="13868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492082" y="2727451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788250" y="3036823"/>
            <a:ext cx="586740" cy="299085"/>
          </a:xfrm>
          <a:custGeom>
            <a:avLst/>
            <a:gdLst/>
            <a:ahLst/>
            <a:cxnLst/>
            <a:rect l="l" t="t" r="r" b="b"/>
            <a:pathLst>
              <a:path w="586740" h="299085">
                <a:moveTo>
                  <a:pt x="0" y="0"/>
                </a:moveTo>
                <a:lnTo>
                  <a:pt x="586740" y="0"/>
                </a:lnTo>
                <a:lnTo>
                  <a:pt x="58674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74990" y="3036823"/>
            <a:ext cx="840105" cy="299085"/>
          </a:xfrm>
          <a:custGeom>
            <a:avLst/>
            <a:gdLst/>
            <a:ahLst/>
            <a:cxnLst/>
            <a:rect l="l" t="t" r="r" b="b"/>
            <a:pathLst>
              <a:path w="840105" h="299085">
                <a:moveTo>
                  <a:pt x="0" y="0"/>
                </a:moveTo>
                <a:lnTo>
                  <a:pt x="839724" y="0"/>
                </a:lnTo>
                <a:lnTo>
                  <a:pt x="83972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214714" y="3036823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3" y="0"/>
                </a:lnTo>
                <a:lnTo>
                  <a:pt x="13868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353398" y="3036823"/>
            <a:ext cx="1397635" cy="299085"/>
          </a:xfrm>
          <a:custGeom>
            <a:avLst/>
            <a:gdLst/>
            <a:ahLst/>
            <a:cxnLst/>
            <a:rect l="l" t="t" r="r" b="b"/>
            <a:pathLst>
              <a:path w="1397635" h="299085">
                <a:moveTo>
                  <a:pt x="0" y="0"/>
                </a:moveTo>
                <a:lnTo>
                  <a:pt x="1397508" y="0"/>
                </a:lnTo>
                <a:lnTo>
                  <a:pt x="13975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3750906" y="3036823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4" y="0"/>
                </a:lnTo>
                <a:lnTo>
                  <a:pt x="1386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889590" y="3036823"/>
            <a:ext cx="419100" cy="299085"/>
          </a:xfrm>
          <a:custGeom>
            <a:avLst/>
            <a:gdLst/>
            <a:ahLst/>
            <a:cxnLst/>
            <a:rect l="l" t="t" r="r" b="b"/>
            <a:pathLst>
              <a:path w="419100" h="299085">
                <a:moveTo>
                  <a:pt x="0" y="0"/>
                </a:moveTo>
                <a:lnTo>
                  <a:pt x="419100" y="0"/>
                </a:lnTo>
                <a:lnTo>
                  <a:pt x="41910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308690" y="3036823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4" y="0"/>
                </a:lnTo>
                <a:lnTo>
                  <a:pt x="1386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4447375" y="3036823"/>
            <a:ext cx="421005" cy="299085"/>
          </a:xfrm>
          <a:custGeom>
            <a:avLst/>
            <a:gdLst/>
            <a:ahLst/>
            <a:cxnLst/>
            <a:rect l="l" t="t" r="r" b="b"/>
            <a:pathLst>
              <a:path w="421004" h="299085">
                <a:moveTo>
                  <a:pt x="0" y="0"/>
                </a:moveTo>
                <a:lnTo>
                  <a:pt x="420624" y="0"/>
                </a:lnTo>
                <a:lnTo>
                  <a:pt x="42062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867998" y="3036823"/>
            <a:ext cx="279400" cy="299085"/>
          </a:xfrm>
          <a:custGeom>
            <a:avLst/>
            <a:gdLst/>
            <a:ahLst/>
            <a:cxnLst/>
            <a:rect l="l" t="t" r="r" b="b"/>
            <a:pathLst>
              <a:path w="279400" h="299085">
                <a:moveTo>
                  <a:pt x="0" y="0"/>
                </a:moveTo>
                <a:lnTo>
                  <a:pt x="278891" y="0"/>
                </a:lnTo>
                <a:lnTo>
                  <a:pt x="278891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146890" y="3036823"/>
            <a:ext cx="419100" cy="299085"/>
          </a:xfrm>
          <a:custGeom>
            <a:avLst/>
            <a:gdLst/>
            <a:ahLst/>
            <a:cxnLst/>
            <a:rect l="l" t="t" r="r" b="b"/>
            <a:pathLst>
              <a:path w="419100" h="299085">
                <a:moveTo>
                  <a:pt x="0" y="0"/>
                </a:moveTo>
                <a:lnTo>
                  <a:pt x="419100" y="0"/>
                </a:lnTo>
                <a:lnTo>
                  <a:pt x="41910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5565990" y="3036823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706198" y="3036823"/>
            <a:ext cx="417830" cy="299085"/>
          </a:xfrm>
          <a:custGeom>
            <a:avLst/>
            <a:gdLst/>
            <a:ahLst/>
            <a:cxnLst/>
            <a:rect l="l" t="t" r="r" b="b"/>
            <a:pathLst>
              <a:path w="417829" h="299085">
                <a:moveTo>
                  <a:pt x="0" y="0"/>
                </a:moveTo>
                <a:lnTo>
                  <a:pt x="417575" y="0"/>
                </a:lnTo>
                <a:lnTo>
                  <a:pt x="417575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6123775" y="3036823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4" y="0"/>
                </a:lnTo>
                <a:lnTo>
                  <a:pt x="1386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6262458" y="3036823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788250" y="3347720"/>
            <a:ext cx="559435" cy="299085"/>
          </a:xfrm>
          <a:custGeom>
            <a:avLst/>
            <a:gdLst/>
            <a:ahLst/>
            <a:cxnLst/>
            <a:rect l="l" t="t" r="r" b="b"/>
            <a:pathLst>
              <a:path w="559435" h="299085">
                <a:moveTo>
                  <a:pt x="0" y="0"/>
                </a:moveTo>
                <a:lnTo>
                  <a:pt x="559308" y="0"/>
                </a:lnTo>
                <a:lnTo>
                  <a:pt x="559308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347558" y="3347720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5" h="299085">
                <a:moveTo>
                  <a:pt x="0" y="0"/>
                </a:moveTo>
                <a:lnTo>
                  <a:pt x="138684" y="0"/>
                </a:lnTo>
                <a:lnTo>
                  <a:pt x="138684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486242" y="3347720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788250" y="3657091"/>
            <a:ext cx="586740" cy="299085"/>
          </a:xfrm>
          <a:custGeom>
            <a:avLst/>
            <a:gdLst/>
            <a:ahLst/>
            <a:cxnLst/>
            <a:rect l="l" t="t" r="r" b="b"/>
            <a:pathLst>
              <a:path w="586740" h="299085">
                <a:moveTo>
                  <a:pt x="0" y="0"/>
                </a:moveTo>
                <a:lnTo>
                  <a:pt x="586740" y="0"/>
                </a:lnTo>
                <a:lnTo>
                  <a:pt x="58674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374990" y="3657091"/>
            <a:ext cx="585470" cy="299085"/>
          </a:xfrm>
          <a:custGeom>
            <a:avLst/>
            <a:gdLst/>
            <a:ahLst/>
            <a:cxnLst/>
            <a:rect l="l" t="t" r="r" b="b"/>
            <a:pathLst>
              <a:path w="585469" h="299085">
                <a:moveTo>
                  <a:pt x="0" y="0"/>
                </a:moveTo>
                <a:lnTo>
                  <a:pt x="585215" y="0"/>
                </a:lnTo>
                <a:lnTo>
                  <a:pt x="585215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960206" y="3657091"/>
            <a:ext cx="559435" cy="299085"/>
          </a:xfrm>
          <a:custGeom>
            <a:avLst/>
            <a:gdLst/>
            <a:ahLst/>
            <a:cxnLst/>
            <a:rect l="l" t="t" r="r" b="b"/>
            <a:pathLst>
              <a:path w="559435" h="299085">
                <a:moveTo>
                  <a:pt x="0" y="0"/>
                </a:moveTo>
                <a:lnTo>
                  <a:pt x="559307" y="0"/>
                </a:lnTo>
                <a:lnTo>
                  <a:pt x="5593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2519514" y="3657091"/>
            <a:ext cx="559435" cy="299085"/>
          </a:xfrm>
          <a:custGeom>
            <a:avLst/>
            <a:gdLst/>
            <a:ahLst/>
            <a:cxnLst/>
            <a:rect l="l" t="t" r="r" b="b"/>
            <a:pathLst>
              <a:path w="559435" h="299085">
                <a:moveTo>
                  <a:pt x="0" y="0"/>
                </a:moveTo>
                <a:lnTo>
                  <a:pt x="559307" y="0"/>
                </a:lnTo>
                <a:lnTo>
                  <a:pt x="5593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3078822" y="3657091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3219030" y="3657091"/>
            <a:ext cx="277495" cy="299085"/>
          </a:xfrm>
          <a:custGeom>
            <a:avLst/>
            <a:gdLst/>
            <a:ahLst/>
            <a:cxnLst/>
            <a:rect l="l" t="t" r="r" b="b"/>
            <a:pathLst>
              <a:path w="277495" h="299085">
                <a:moveTo>
                  <a:pt x="0" y="0"/>
                </a:moveTo>
                <a:lnTo>
                  <a:pt x="277368" y="0"/>
                </a:lnTo>
                <a:lnTo>
                  <a:pt x="27736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3496398" y="3657091"/>
            <a:ext cx="421005" cy="299085"/>
          </a:xfrm>
          <a:custGeom>
            <a:avLst/>
            <a:gdLst/>
            <a:ahLst/>
            <a:cxnLst/>
            <a:rect l="l" t="t" r="r" b="b"/>
            <a:pathLst>
              <a:path w="421004" h="299085">
                <a:moveTo>
                  <a:pt x="0" y="0"/>
                </a:moveTo>
                <a:lnTo>
                  <a:pt x="420624" y="0"/>
                </a:lnTo>
                <a:lnTo>
                  <a:pt x="42062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3917022" y="3657091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4" y="0"/>
                </a:lnTo>
                <a:lnTo>
                  <a:pt x="1386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4055706" y="3657091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788250" y="3966464"/>
            <a:ext cx="586740" cy="299085"/>
          </a:xfrm>
          <a:custGeom>
            <a:avLst/>
            <a:gdLst/>
            <a:ahLst/>
            <a:cxnLst/>
            <a:rect l="l" t="t" r="r" b="b"/>
            <a:pathLst>
              <a:path w="586740" h="299085">
                <a:moveTo>
                  <a:pt x="0" y="0"/>
                </a:moveTo>
                <a:lnTo>
                  <a:pt x="586740" y="0"/>
                </a:lnTo>
                <a:lnTo>
                  <a:pt x="586740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374990" y="3966464"/>
            <a:ext cx="585470" cy="299085"/>
          </a:xfrm>
          <a:custGeom>
            <a:avLst/>
            <a:gdLst/>
            <a:ahLst/>
            <a:cxnLst/>
            <a:rect l="l" t="t" r="r" b="b"/>
            <a:pathLst>
              <a:path w="585469" h="299085">
                <a:moveTo>
                  <a:pt x="0" y="0"/>
                </a:moveTo>
                <a:lnTo>
                  <a:pt x="585215" y="0"/>
                </a:lnTo>
                <a:lnTo>
                  <a:pt x="585215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960206" y="3966464"/>
            <a:ext cx="559435" cy="299085"/>
          </a:xfrm>
          <a:custGeom>
            <a:avLst/>
            <a:gdLst/>
            <a:ahLst/>
            <a:cxnLst/>
            <a:rect l="l" t="t" r="r" b="b"/>
            <a:pathLst>
              <a:path w="559435" h="299085">
                <a:moveTo>
                  <a:pt x="0" y="0"/>
                </a:moveTo>
                <a:lnTo>
                  <a:pt x="559307" y="0"/>
                </a:lnTo>
                <a:lnTo>
                  <a:pt x="559307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2519514" y="3966464"/>
            <a:ext cx="699770" cy="299085"/>
          </a:xfrm>
          <a:custGeom>
            <a:avLst/>
            <a:gdLst/>
            <a:ahLst/>
            <a:cxnLst/>
            <a:rect l="l" t="t" r="r" b="b"/>
            <a:pathLst>
              <a:path w="699769" h="299085">
                <a:moveTo>
                  <a:pt x="0" y="0"/>
                </a:moveTo>
                <a:lnTo>
                  <a:pt x="699515" y="0"/>
                </a:lnTo>
                <a:lnTo>
                  <a:pt x="699515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3219030" y="3966464"/>
            <a:ext cx="277495" cy="299085"/>
          </a:xfrm>
          <a:custGeom>
            <a:avLst/>
            <a:gdLst/>
            <a:ahLst/>
            <a:cxnLst/>
            <a:rect l="l" t="t" r="r" b="b"/>
            <a:pathLst>
              <a:path w="277495" h="299085">
                <a:moveTo>
                  <a:pt x="0" y="0"/>
                </a:moveTo>
                <a:lnTo>
                  <a:pt x="277368" y="0"/>
                </a:lnTo>
                <a:lnTo>
                  <a:pt x="277368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3496398" y="3966464"/>
            <a:ext cx="421005" cy="299085"/>
          </a:xfrm>
          <a:custGeom>
            <a:avLst/>
            <a:gdLst/>
            <a:ahLst/>
            <a:cxnLst/>
            <a:rect l="l" t="t" r="r" b="b"/>
            <a:pathLst>
              <a:path w="421004" h="299085">
                <a:moveTo>
                  <a:pt x="0" y="0"/>
                </a:moveTo>
                <a:lnTo>
                  <a:pt x="420624" y="0"/>
                </a:lnTo>
                <a:lnTo>
                  <a:pt x="420624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3917022" y="3966464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4" y="0"/>
                </a:lnTo>
                <a:lnTo>
                  <a:pt x="138684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4055706" y="3966464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788250" y="4277359"/>
            <a:ext cx="559435" cy="299085"/>
          </a:xfrm>
          <a:custGeom>
            <a:avLst/>
            <a:gdLst/>
            <a:ahLst/>
            <a:cxnLst/>
            <a:rect l="l" t="t" r="r" b="b"/>
            <a:pathLst>
              <a:path w="559435" h="299085">
                <a:moveTo>
                  <a:pt x="0" y="0"/>
                </a:moveTo>
                <a:lnTo>
                  <a:pt x="559308" y="0"/>
                </a:lnTo>
                <a:lnTo>
                  <a:pt x="559308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347558" y="4277359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5" h="299085">
                <a:moveTo>
                  <a:pt x="0" y="0"/>
                </a:moveTo>
                <a:lnTo>
                  <a:pt x="138684" y="0"/>
                </a:lnTo>
                <a:lnTo>
                  <a:pt x="138684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486242" y="4277359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788250" y="4586732"/>
            <a:ext cx="586740" cy="299085"/>
          </a:xfrm>
          <a:custGeom>
            <a:avLst/>
            <a:gdLst/>
            <a:ahLst/>
            <a:cxnLst/>
            <a:rect l="l" t="t" r="r" b="b"/>
            <a:pathLst>
              <a:path w="586740" h="299085">
                <a:moveTo>
                  <a:pt x="0" y="0"/>
                </a:moveTo>
                <a:lnTo>
                  <a:pt x="586740" y="0"/>
                </a:lnTo>
                <a:lnTo>
                  <a:pt x="586740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1374990" y="4586732"/>
            <a:ext cx="840105" cy="299085"/>
          </a:xfrm>
          <a:custGeom>
            <a:avLst/>
            <a:gdLst/>
            <a:ahLst/>
            <a:cxnLst/>
            <a:rect l="l" t="t" r="r" b="b"/>
            <a:pathLst>
              <a:path w="840105" h="299085">
                <a:moveTo>
                  <a:pt x="0" y="0"/>
                </a:moveTo>
                <a:lnTo>
                  <a:pt x="839724" y="0"/>
                </a:lnTo>
                <a:lnTo>
                  <a:pt x="839724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2214714" y="4586732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3" y="0"/>
                </a:lnTo>
                <a:lnTo>
                  <a:pt x="138683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2353398" y="4586732"/>
            <a:ext cx="419100" cy="299085"/>
          </a:xfrm>
          <a:custGeom>
            <a:avLst/>
            <a:gdLst/>
            <a:ahLst/>
            <a:cxnLst/>
            <a:rect l="l" t="t" r="r" b="b"/>
            <a:pathLst>
              <a:path w="419100" h="299085">
                <a:moveTo>
                  <a:pt x="0" y="0"/>
                </a:moveTo>
                <a:lnTo>
                  <a:pt x="419100" y="0"/>
                </a:lnTo>
                <a:lnTo>
                  <a:pt x="419100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2772498" y="4586732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3" y="0"/>
                </a:lnTo>
                <a:lnTo>
                  <a:pt x="138683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2911182" y="4586732"/>
            <a:ext cx="698500" cy="299085"/>
          </a:xfrm>
          <a:custGeom>
            <a:avLst/>
            <a:gdLst/>
            <a:ahLst/>
            <a:cxnLst/>
            <a:rect l="l" t="t" r="r" b="b"/>
            <a:pathLst>
              <a:path w="698500" h="299085">
                <a:moveTo>
                  <a:pt x="0" y="0"/>
                </a:moveTo>
                <a:lnTo>
                  <a:pt x="697992" y="0"/>
                </a:lnTo>
                <a:lnTo>
                  <a:pt x="697992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3609175" y="4586732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788250" y="4896103"/>
            <a:ext cx="559435" cy="299085"/>
          </a:xfrm>
          <a:custGeom>
            <a:avLst/>
            <a:gdLst/>
            <a:ahLst/>
            <a:cxnLst/>
            <a:rect l="l" t="t" r="r" b="b"/>
            <a:pathLst>
              <a:path w="559435" h="299085">
                <a:moveTo>
                  <a:pt x="0" y="0"/>
                </a:moveTo>
                <a:lnTo>
                  <a:pt x="559308" y="0"/>
                </a:lnTo>
                <a:lnTo>
                  <a:pt x="559308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1361274" y="4896103"/>
            <a:ext cx="0" cy="299085"/>
          </a:xfrm>
          <a:custGeom>
            <a:avLst/>
            <a:gdLst/>
            <a:ahLst/>
            <a:cxnLst/>
            <a:rect l="l" t="t" r="r" b="b"/>
            <a:pathLst>
              <a:path h="299085">
                <a:moveTo>
                  <a:pt x="0" y="0"/>
                </a:moveTo>
                <a:lnTo>
                  <a:pt x="0" y="298704"/>
                </a:lnTo>
              </a:path>
            </a:pathLst>
          </a:custGeom>
          <a:ln w="27431">
            <a:solidFill>
              <a:srgbClr val="DADAD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374990" y="4896103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4" h="299085">
                <a:moveTo>
                  <a:pt x="0" y="0"/>
                </a:moveTo>
                <a:lnTo>
                  <a:pt x="140207" y="0"/>
                </a:lnTo>
                <a:lnTo>
                  <a:pt x="140207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1515198" y="4896103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4"/>
                </a:lnTo>
                <a:lnTo>
                  <a:pt x="0" y="29870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788250" y="5207000"/>
            <a:ext cx="586740" cy="299085"/>
          </a:xfrm>
          <a:custGeom>
            <a:avLst/>
            <a:gdLst/>
            <a:ahLst/>
            <a:cxnLst/>
            <a:rect l="l" t="t" r="r" b="b"/>
            <a:pathLst>
              <a:path w="586740" h="299085">
                <a:moveTo>
                  <a:pt x="0" y="0"/>
                </a:moveTo>
                <a:lnTo>
                  <a:pt x="586740" y="0"/>
                </a:lnTo>
                <a:lnTo>
                  <a:pt x="58674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1374990" y="5207000"/>
            <a:ext cx="585470" cy="299085"/>
          </a:xfrm>
          <a:custGeom>
            <a:avLst/>
            <a:gdLst/>
            <a:ahLst/>
            <a:cxnLst/>
            <a:rect l="l" t="t" r="r" b="b"/>
            <a:pathLst>
              <a:path w="585469" h="299085">
                <a:moveTo>
                  <a:pt x="0" y="0"/>
                </a:moveTo>
                <a:lnTo>
                  <a:pt x="585215" y="0"/>
                </a:lnTo>
                <a:lnTo>
                  <a:pt x="585215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1960206" y="5207000"/>
            <a:ext cx="840105" cy="299085"/>
          </a:xfrm>
          <a:custGeom>
            <a:avLst/>
            <a:gdLst/>
            <a:ahLst/>
            <a:cxnLst/>
            <a:rect l="l" t="t" r="r" b="b"/>
            <a:pathLst>
              <a:path w="840105" h="299085">
                <a:moveTo>
                  <a:pt x="0" y="0"/>
                </a:moveTo>
                <a:lnTo>
                  <a:pt x="839724" y="0"/>
                </a:lnTo>
                <a:lnTo>
                  <a:pt x="83972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2799930" y="5207000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3" y="0"/>
                </a:lnTo>
                <a:lnTo>
                  <a:pt x="13868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2938614" y="5207000"/>
            <a:ext cx="419100" cy="299085"/>
          </a:xfrm>
          <a:custGeom>
            <a:avLst/>
            <a:gdLst/>
            <a:ahLst/>
            <a:cxnLst/>
            <a:rect l="l" t="t" r="r" b="b"/>
            <a:pathLst>
              <a:path w="419100" h="299085">
                <a:moveTo>
                  <a:pt x="0" y="0"/>
                </a:moveTo>
                <a:lnTo>
                  <a:pt x="419100" y="0"/>
                </a:lnTo>
                <a:lnTo>
                  <a:pt x="41910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3357714" y="5207000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4" y="0"/>
                </a:lnTo>
                <a:lnTo>
                  <a:pt x="1386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3496398" y="5207000"/>
            <a:ext cx="280670" cy="299085"/>
          </a:xfrm>
          <a:custGeom>
            <a:avLst/>
            <a:gdLst/>
            <a:ahLst/>
            <a:cxnLst/>
            <a:rect l="l" t="t" r="r" b="b"/>
            <a:pathLst>
              <a:path w="280670" h="299085">
                <a:moveTo>
                  <a:pt x="0" y="0"/>
                </a:moveTo>
                <a:lnTo>
                  <a:pt x="280415" y="0"/>
                </a:lnTo>
                <a:lnTo>
                  <a:pt x="280415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3776814" y="5207000"/>
            <a:ext cx="419100" cy="299085"/>
          </a:xfrm>
          <a:custGeom>
            <a:avLst/>
            <a:gdLst/>
            <a:ahLst/>
            <a:cxnLst/>
            <a:rect l="l" t="t" r="r" b="b"/>
            <a:pathLst>
              <a:path w="419100" h="299085">
                <a:moveTo>
                  <a:pt x="0" y="0"/>
                </a:moveTo>
                <a:lnTo>
                  <a:pt x="419100" y="0"/>
                </a:lnTo>
                <a:lnTo>
                  <a:pt x="41910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4195914" y="5207000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4" y="0"/>
                </a:lnTo>
                <a:lnTo>
                  <a:pt x="1386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4334598" y="5207000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788250" y="5516371"/>
            <a:ext cx="559435" cy="299085"/>
          </a:xfrm>
          <a:custGeom>
            <a:avLst/>
            <a:gdLst/>
            <a:ahLst/>
            <a:cxnLst/>
            <a:rect l="l" t="t" r="r" b="b"/>
            <a:pathLst>
              <a:path w="559435" h="299085">
                <a:moveTo>
                  <a:pt x="0" y="0"/>
                </a:moveTo>
                <a:lnTo>
                  <a:pt x="559308" y="0"/>
                </a:lnTo>
                <a:lnTo>
                  <a:pt x="5593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1347558" y="5516371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5" h="299085">
                <a:moveTo>
                  <a:pt x="0" y="0"/>
                </a:moveTo>
                <a:lnTo>
                  <a:pt x="138684" y="0"/>
                </a:lnTo>
                <a:lnTo>
                  <a:pt x="1386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1486242" y="5516371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788250" y="5825744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4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 txBox="1"/>
          <p:nvPr/>
        </p:nvSpPr>
        <p:spPr>
          <a:xfrm>
            <a:off x="775550" y="1765296"/>
            <a:ext cx="5501005" cy="4359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sz="2000" spc="-5" dirty="0">
                <a:solidFill>
                  <a:srgbClr val="0000FF"/>
                </a:solidFill>
                <a:latin typeface="Consolas"/>
                <a:cs typeface="Consolas"/>
              </a:rPr>
              <a:t>class</a:t>
            </a:r>
            <a:r>
              <a:rPr sz="2000" spc="-15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2B91AF"/>
                </a:solidFill>
                <a:latin typeface="Consolas"/>
                <a:cs typeface="Consolas"/>
              </a:rPr>
              <a:t>TwoNumbers</a:t>
            </a:r>
            <a:endParaRPr sz="20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{</a:t>
            </a:r>
            <a:endParaRPr sz="2000">
              <a:latin typeface="Consolas"/>
              <a:cs typeface="Consolas"/>
            </a:endParaRPr>
          </a:p>
          <a:p>
            <a:pPr marL="598805">
              <a:lnSpc>
                <a:spcPct val="100000"/>
              </a:lnSpc>
              <a:spcBef>
                <a:spcPts val="245"/>
              </a:spcBef>
            </a:pPr>
            <a:r>
              <a:rPr sz="1800" spc="-5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1800" spc="-2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1800" spc="-5" dirty="0">
                <a:solidFill>
                  <a:srgbClr val="424344"/>
                </a:solidFill>
                <a:latin typeface="Consolas"/>
                <a:cs typeface="Consolas"/>
              </a:rPr>
              <a:t>fst;</a:t>
            </a:r>
            <a:endParaRPr sz="1800">
              <a:latin typeface="Consolas"/>
              <a:cs typeface="Consolas"/>
            </a:endParaRPr>
          </a:p>
          <a:p>
            <a:pPr marL="598805">
              <a:lnSpc>
                <a:spcPct val="100000"/>
              </a:lnSpc>
              <a:spcBef>
                <a:spcPts val="75"/>
              </a:spcBef>
            </a:pP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2000" spc="-15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snd;</a:t>
            </a:r>
            <a:endParaRPr sz="2000">
              <a:latin typeface="Consolas"/>
              <a:cs typeface="Consolas"/>
            </a:endParaRPr>
          </a:p>
          <a:p>
            <a:pPr marL="598805">
              <a:lnSpc>
                <a:spcPct val="100000"/>
              </a:lnSpc>
              <a:spcBef>
                <a:spcPts val="40"/>
              </a:spcBef>
            </a:pP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TwoNumbers(</a:t>
            </a:r>
            <a:r>
              <a:rPr sz="2000" spc="-5" dirty="0">
                <a:solidFill>
                  <a:srgbClr val="0000FF"/>
                </a:solidFill>
                <a:latin typeface="Consolas"/>
                <a:cs typeface="Consolas"/>
              </a:rPr>
              <a:t>int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fst, </a:t>
            </a:r>
            <a:r>
              <a:rPr sz="2000" spc="-5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2000" spc="-4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snd)</a:t>
            </a:r>
            <a:endParaRPr sz="2000">
              <a:latin typeface="Consolas"/>
              <a:cs typeface="Consolas"/>
            </a:endParaRPr>
          </a:p>
          <a:p>
            <a:pPr marL="571500">
              <a:lnSpc>
                <a:spcPct val="100000"/>
              </a:lnSpc>
              <a:spcBef>
                <a:spcPts val="45"/>
              </a:spcBef>
            </a:pP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{</a:t>
            </a:r>
            <a:endParaRPr sz="2000">
              <a:latin typeface="Consolas"/>
              <a:cs typeface="Consolas"/>
            </a:endParaRPr>
          </a:p>
          <a:p>
            <a:pPr marL="1184275" marR="2211705">
              <a:lnSpc>
                <a:spcPct val="101499"/>
              </a:lnSpc>
            </a:pPr>
            <a:r>
              <a:rPr sz="2000" spc="-5" dirty="0">
                <a:solidFill>
                  <a:srgbClr val="0000FF"/>
                </a:solidFill>
                <a:latin typeface="Consolas"/>
                <a:cs typeface="Consolas"/>
              </a:rPr>
              <a:t>this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.fst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=</a:t>
            </a:r>
            <a:r>
              <a:rPr sz="2000" spc="-70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fst;  </a:t>
            </a:r>
            <a:r>
              <a:rPr sz="2000" spc="-5" dirty="0">
                <a:solidFill>
                  <a:srgbClr val="0000FF"/>
                </a:solidFill>
                <a:latin typeface="Consolas"/>
                <a:cs typeface="Consolas"/>
              </a:rPr>
              <a:t>this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.snd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=</a:t>
            </a:r>
            <a:r>
              <a:rPr sz="2000" spc="-70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snd;</a:t>
            </a:r>
            <a:endParaRPr sz="2000">
              <a:latin typeface="Consolas"/>
              <a:cs typeface="Consolas"/>
            </a:endParaRPr>
          </a:p>
          <a:p>
            <a:pPr marL="571500">
              <a:lnSpc>
                <a:spcPct val="100000"/>
              </a:lnSpc>
              <a:spcBef>
                <a:spcPts val="50"/>
              </a:spcBef>
            </a:pP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2000">
              <a:latin typeface="Consolas"/>
              <a:cs typeface="Consolas"/>
            </a:endParaRPr>
          </a:p>
          <a:p>
            <a:pPr marL="598805">
              <a:lnSpc>
                <a:spcPct val="100000"/>
              </a:lnSpc>
              <a:spcBef>
                <a:spcPts val="35"/>
              </a:spcBef>
            </a:pP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public int</a:t>
            </a:r>
            <a:r>
              <a:rPr sz="2000" spc="-4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Add()</a:t>
            </a:r>
            <a:endParaRPr sz="2000">
              <a:latin typeface="Consolas"/>
              <a:cs typeface="Consolas"/>
            </a:endParaRPr>
          </a:p>
          <a:p>
            <a:pPr marL="598805">
              <a:lnSpc>
                <a:spcPct val="100000"/>
              </a:lnSpc>
              <a:spcBef>
                <a:spcPts val="35"/>
              </a:spcBef>
            </a:pP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{</a:t>
            </a:r>
            <a:endParaRPr sz="2000">
              <a:latin typeface="Consolas"/>
              <a:cs typeface="Consolas"/>
            </a:endParaRPr>
          </a:p>
          <a:p>
            <a:pPr marL="1184275">
              <a:lnSpc>
                <a:spcPct val="100000"/>
              </a:lnSpc>
              <a:spcBef>
                <a:spcPts val="50"/>
              </a:spcBef>
            </a:pP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return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fst +</a:t>
            </a:r>
            <a:r>
              <a:rPr sz="2000" spc="-40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snd;</a:t>
            </a:r>
            <a:endParaRPr sz="2000">
              <a:latin typeface="Consolas"/>
              <a:cs typeface="Consolas"/>
            </a:endParaRPr>
          </a:p>
          <a:p>
            <a:pPr marL="571500">
              <a:lnSpc>
                <a:spcPct val="100000"/>
              </a:lnSpc>
              <a:spcBef>
                <a:spcPts val="35"/>
              </a:spcBef>
            </a:pP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20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2000">
              <a:latin typeface="Consolas"/>
              <a:cs typeface="Consolas"/>
            </a:endParaRPr>
          </a:p>
        </p:txBody>
      </p:sp>
      <p:sp>
        <p:nvSpPr>
          <p:cNvPr id="87" name="object 87"/>
          <p:cNvSpPr/>
          <p:nvPr/>
        </p:nvSpPr>
        <p:spPr>
          <a:xfrm>
            <a:off x="7889747" y="1758694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80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7889747" y="2368294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80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7889747" y="4413503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79">
                <a:moveTo>
                  <a:pt x="249935" y="0"/>
                </a:moveTo>
                <a:lnTo>
                  <a:pt x="0" y="249936"/>
                </a:lnTo>
                <a:lnTo>
                  <a:pt x="249935" y="499872"/>
                </a:lnTo>
                <a:lnTo>
                  <a:pt x="249935" y="374904"/>
                </a:lnTo>
                <a:lnTo>
                  <a:pt x="1024127" y="374904"/>
                </a:lnTo>
                <a:lnTo>
                  <a:pt x="1024127" y="124968"/>
                </a:lnTo>
                <a:lnTo>
                  <a:pt x="249935" y="124968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45626" y="546988"/>
            <a:ext cx="582295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50" dirty="0"/>
              <a:t>Data </a:t>
            </a:r>
            <a:r>
              <a:rPr spc="105" dirty="0"/>
              <a:t>and </a:t>
            </a:r>
            <a:r>
              <a:rPr spc="45" dirty="0"/>
              <a:t>Operations</a:t>
            </a:r>
            <a:r>
              <a:rPr spc="-415" dirty="0"/>
              <a:t> </a:t>
            </a:r>
            <a:r>
              <a:rPr spc="-20" dirty="0"/>
              <a:t>(F#)</a:t>
            </a:r>
          </a:p>
        </p:txBody>
      </p:sp>
      <p:sp>
        <p:nvSpPr>
          <p:cNvPr id="3" name="object 3"/>
          <p:cNvSpPr/>
          <p:nvPr/>
        </p:nvSpPr>
        <p:spPr>
          <a:xfrm>
            <a:off x="605027" y="1758695"/>
            <a:ext cx="10991215" cy="4535805"/>
          </a:xfrm>
          <a:custGeom>
            <a:avLst/>
            <a:gdLst/>
            <a:ahLst/>
            <a:cxnLst/>
            <a:rect l="l" t="t" r="r" b="b"/>
            <a:pathLst>
              <a:path w="10991215" h="4535805">
                <a:moveTo>
                  <a:pt x="0" y="0"/>
                </a:moveTo>
                <a:lnTo>
                  <a:pt x="10991088" y="0"/>
                </a:lnTo>
                <a:lnTo>
                  <a:pt x="10991088" y="4535424"/>
                </a:lnTo>
                <a:lnTo>
                  <a:pt x="0" y="45354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88250" y="1899920"/>
            <a:ext cx="559435" cy="299085"/>
          </a:xfrm>
          <a:custGeom>
            <a:avLst/>
            <a:gdLst/>
            <a:ahLst/>
            <a:cxnLst/>
            <a:rect l="l" t="t" r="r" b="b"/>
            <a:pathLst>
              <a:path w="559435" h="299085">
                <a:moveTo>
                  <a:pt x="0" y="0"/>
                </a:moveTo>
                <a:lnTo>
                  <a:pt x="559308" y="0"/>
                </a:lnTo>
                <a:lnTo>
                  <a:pt x="5593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47558" y="1899920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4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487766" y="1899920"/>
            <a:ext cx="1396365" cy="299085"/>
          </a:xfrm>
          <a:custGeom>
            <a:avLst/>
            <a:gdLst/>
            <a:ahLst/>
            <a:cxnLst/>
            <a:rect l="l" t="t" r="r" b="b"/>
            <a:pathLst>
              <a:path w="1396364" h="299085">
                <a:moveTo>
                  <a:pt x="0" y="0"/>
                </a:moveTo>
                <a:lnTo>
                  <a:pt x="1395984" y="0"/>
                </a:lnTo>
                <a:lnTo>
                  <a:pt x="13959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883750" y="1899920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023958" y="1899920"/>
            <a:ext cx="279400" cy="299085"/>
          </a:xfrm>
          <a:custGeom>
            <a:avLst/>
            <a:gdLst/>
            <a:ahLst/>
            <a:cxnLst/>
            <a:rect l="l" t="t" r="r" b="b"/>
            <a:pathLst>
              <a:path w="279400" h="299085">
                <a:moveTo>
                  <a:pt x="0" y="0"/>
                </a:moveTo>
                <a:lnTo>
                  <a:pt x="278892" y="0"/>
                </a:lnTo>
                <a:lnTo>
                  <a:pt x="278892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302850" y="1899920"/>
            <a:ext cx="419100" cy="299085"/>
          </a:xfrm>
          <a:custGeom>
            <a:avLst/>
            <a:gdLst/>
            <a:ahLst/>
            <a:cxnLst/>
            <a:rect l="l" t="t" r="r" b="b"/>
            <a:pathLst>
              <a:path w="419100" h="299085">
                <a:moveTo>
                  <a:pt x="0" y="0"/>
                </a:moveTo>
                <a:lnTo>
                  <a:pt x="419100" y="0"/>
                </a:lnTo>
                <a:lnTo>
                  <a:pt x="41910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21950" y="1899920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4" h="299085">
                <a:moveTo>
                  <a:pt x="0" y="0"/>
                </a:moveTo>
                <a:lnTo>
                  <a:pt x="138684" y="0"/>
                </a:lnTo>
                <a:lnTo>
                  <a:pt x="1386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860634" y="1899920"/>
            <a:ext cx="280670" cy="299085"/>
          </a:xfrm>
          <a:custGeom>
            <a:avLst/>
            <a:gdLst/>
            <a:ahLst/>
            <a:cxnLst/>
            <a:rect l="l" t="t" r="r" b="b"/>
            <a:pathLst>
              <a:path w="280670" h="299085">
                <a:moveTo>
                  <a:pt x="0" y="0"/>
                </a:moveTo>
                <a:lnTo>
                  <a:pt x="280415" y="0"/>
                </a:lnTo>
                <a:lnTo>
                  <a:pt x="280415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141050" y="1899920"/>
            <a:ext cx="417830" cy="299085"/>
          </a:xfrm>
          <a:custGeom>
            <a:avLst/>
            <a:gdLst/>
            <a:ahLst/>
            <a:cxnLst/>
            <a:rect l="l" t="t" r="r" b="b"/>
            <a:pathLst>
              <a:path w="417829" h="299085">
                <a:moveTo>
                  <a:pt x="0" y="0"/>
                </a:moveTo>
                <a:lnTo>
                  <a:pt x="417575" y="0"/>
                </a:lnTo>
                <a:lnTo>
                  <a:pt x="417575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558626" y="1899920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88250" y="2331211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4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88250" y="2764027"/>
            <a:ext cx="421005" cy="299085"/>
          </a:xfrm>
          <a:custGeom>
            <a:avLst/>
            <a:gdLst/>
            <a:ahLst/>
            <a:cxnLst/>
            <a:rect l="l" t="t" r="r" b="b"/>
            <a:pathLst>
              <a:path w="421005" h="299085">
                <a:moveTo>
                  <a:pt x="0" y="0"/>
                </a:moveTo>
                <a:lnTo>
                  <a:pt x="420623" y="0"/>
                </a:lnTo>
                <a:lnTo>
                  <a:pt x="420623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208874" y="2764027"/>
            <a:ext cx="139065" cy="299085"/>
          </a:xfrm>
          <a:custGeom>
            <a:avLst/>
            <a:gdLst/>
            <a:ahLst/>
            <a:cxnLst/>
            <a:rect l="l" t="t" r="r" b="b"/>
            <a:pathLst>
              <a:path w="139065" h="299085">
                <a:moveTo>
                  <a:pt x="0" y="0"/>
                </a:moveTo>
                <a:lnTo>
                  <a:pt x="138684" y="0"/>
                </a:lnTo>
                <a:lnTo>
                  <a:pt x="1386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347558" y="2764027"/>
            <a:ext cx="838200" cy="299085"/>
          </a:xfrm>
          <a:custGeom>
            <a:avLst/>
            <a:gdLst/>
            <a:ahLst/>
            <a:cxnLst/>
            <a:rect l="l" t="t" r="r" b="b"/>
            <a:pathLst>
              <a:path w="838200" h="299085">
                <a:moveTo>
                  <a:pt x="0" y="0"/>
                </a:moveTo>
                <a:lnTo>
                  <a:pt x="838200" y="0"/>
                </a:lnTo>
                <a:lnTo>
                  <a:pt x="83820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185758" y="2764027"/>
            <a:ext cx="978535" cy="299085"/>
          </a:xfrm>
          <a:custGeom>
            <a:avLst/>
            <a:gdLst/>
            <a:ahLst/>
            <a:cxnLst/>
            <a:rect l="l" t="t" r="r" b="b"/>
            <a:pathLst>
              <a:path w="978535" h="299085">
                <a:moveTo>
                  <a:pt x="0" y="0"/>
                </a:moveTo>
                <a:lnTo>
                  <a:pt x="978407" y="0"/>
                </a:lnTo>
                <a:lnTo>
                  <a:pt x="9784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164166" y="2764027"/>
            <a:ext cx="279400" cy="299085"/>
          </a:xfrm>
          <a:custGeom>
            <a:avLst/>
            <a:gdLst/>
            <a:ahLst/>
            <a:cxnLst/>
            <a:rect l="l" t="t" r="r" b="b"/>
            <a:pathLst>
              <a:path w="279400" h="299085">
                <a:moveTo>
                  <a:pt x="0" y="0"/>
                </a:moveTo>
                <a:lnTo>
                  <a:pt x="278891" y="0"/>
                </a:lnTo>
                <a:lnTo>
                  <a:pt x="278891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443058" y="2764027"/>
            <a:ext cx="1396365" cy="299085"/>
          </a:xfrm>
          <a:custGeom>
            <a:avLst/>
            <a:gdLst/>
            <a:ahLst/>
            <a:cxnLst/>
            <a:rect l="l" t="t" r="r" b="b"/>
            <a:pathLst>
              <a:path w="1396364" h="299085">
                <a:moveTo>
                  <a:pt x="0" y="0"/>
                </a:moveTo>
                <a:lnTo>
                  <a:pt x="1395984" y="0"/>
                </a:lnTo>
                <a:lnTo>
                  <a:pt x="13959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4839043" y="2764027"/>
            <a:ext cx="558165" cy="299085"/>
          </a:xfrm>
          <a:custGeom>
            <a:avLst/>
            <a:gdLst/>
            <a:ahLst/>
            <a:cxnLst/>
            <a:rect l="l" t="t" r="r" b="b"/>
            <a:pathLst>
              <a:path w="558164" h="299085">
                <a:moveTo>
                  <a:pt x="0" y="0"/>
                </a:moveTo>
                <a:lnTo>
                  <a:pt x="557784" y="0"/>
                </a:lnTo>
                <a:lnTo>
                  <a:pt x="557784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396826" y="2764027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8" y="0"/>
                </a:lnTo>
                <a:lnTo>
                  <a:pt x="1402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788250" y="3195320"/>
            <a:ext cx="559435" cy="299085"/>
          </a:xfrm>
          <a:custGeom>
            <a:avLst/>
            <a:gdLst/>
            <a:ahLst/>
            <a:cxnLst/>
            <a:rect l="l" t="t" r="r" b="b"/>
            <a:pathLst>
              <a:path w="559435" h="299085">
                <a:moveTo>
                  <a:pt x="0" y="0"/>
                </a:moveTo>
                <a:lnTo>
                  <a:pt x="559308" y="0"/>
                </a:lnTo>
                <a:lnTo>
                  <a:pt x="559308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347558" y="3195320"/>
            <a:ext cx="419100" cy="299085"/>
          </a:xfrm>
          <a:custGeom>
            <a:avLst/>
            <a:gdLst/>
            <a:ahLst/>
            <a:cxnLst/>
            <a:rect l="l" t="t" r="r" b="b"/>
            <a:pathLst>
              <a:path w="419100" h="299085">
                <a:moveTo>
                  <a:pt x="0" y="0"/>
                </a:moveTo>
                <a:lnTo>
                  <a:pt x="419100" y="0"/>
                </a:lnTo>
                <a:lnTo>
                  <a:pt x="419100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766658" y="3195320"/>
            <a:ext cx="140335" cy="299085"/>
          </a:xfrm>
          <a:custGeom>
            <a:avLst/>
            <a:gdLst/>
            <a:ahLst/>
            <a:cxnLst/>
            <a:rect l="l" t="t" r="r" b="b"/>
            <a:pathLst>
              <a:path w="140335" h="299085">
                <a:moveTo>
                  <a:pt x="0" y="0"/>
                </a:moveTo>
                <a:lnTo>
                  <a:pt x="140207" y="0"/>
                </a:lnTo>
                <a:lnTo>
                  <a:pt x="140207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906866" y="3195320"/>
            <a:ext cx="279400" cy="299085"/>
          </a:xfrm>
          <a:custGeom>
            <a:avLst/>
            <a:gdLst/>
            <a:ahLst/>
            <a:cxnLst/>
            <a:rect l="l" t="t" r="r" b="b"/>
            <a:pathLst>
              <a:path w="279400" h="299085">
                <a:moveTo>
                  <a:pt x="0" y="0"/>
                </a:moveTo>
                <a:lnTo>
                  <a:pt x="278892" y="0"/>
                </a:lnTo>
                <a:lnTo>
                  <a:pt x="278892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185758" y="3195320"/>
            <a:ext cx="417830" cy="299085"/>
          </a:xfrm>
          <a:custGeom>
            <a:avLst/>
            <a:gdLst/>
            <a:ahLst/>
            <a:cxnLst/>
            <a:rect l="l" t="t" r="r" b="b"/>
            <a:pathLst>
              <a:path w="417830" h="299085">
                <a:moveTo>
                  <a:pt x="0" y="0"/>
                </a:moveTo>
                <a:lnTo>
                  <a:pt x="417575" y="0"/>
                </a:lnTo>
                <a:lnTo>
                  <a:pt x="417575" y="298703"/>
                </a:lnTo>
                <a:lnTo>
                  <a:pt x="0" y="298703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889747" y="1813558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80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7889747" y="2654806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80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216908" y="3231732"/>
            <a:ext cx="6408420" cy="1410970"/>
          </a:xfrm>
          <a:custGeom>
            <a:avLst/>
            <a:gdLst/>
            <a:ahLst/>
            <a:cxnLst/>
            <a:rect l="l" t="t" r="r" b="b"/>
            <a:pathLst>
              <a:path w="6408420" h="1410970">
                <a:moveTo>
                  <a:pt x="6254496" y="486829"/>
                </a:moveTo>
                <a:lnTo>
                  <a:pt x="153924" y="486829"/>
                </a:lnTo>
                <a:lnTo>
                  <a:pt x="105270" y="494675"/>
                </a:lnTo>
                <a:lnTo>
                  <a:pt x="63016" y="516526"/>
                </a:lnTo>
                <a:lnTo>
                  <a:pt x="29697" y="549845"/>
                </a:lnTo>
                <a:lnTo>
                  <a:pt x="7846" y="592099"/>
                </a:lnTo>
                <a:lnTo>
                  <a:pt x="0" y="640753"/>
                </a:lnTo>
                <a:lnTo>
                  <a:pt x="0" y="1256449"/>
                </a:lnTo>
                <a:lnTo>
                  <a:pt x="7846" y="1305102"/>
                </a:lnTo>
                <a:lnTo>
                  <a:pt x="29697" y="1347356"/>
                </a:lnTo>
                <a:lnTo>
                  <a:pt x="63016" y="1380675"/>
                </a:lnTo>
                <a:lnTo>
                  <a:pt x="105270" y="1402526"/>
                </a:lnTo>
                <a:lnTo>
                  <a:pt x="153924" y="1410373"/>
                </a:lnTo>
                <a:lnTo>
                  <a:pt x="6254496" y="1410373"/>
                </a:lnTo>
                <a:lnTo>
                  <a:pt x="6303149" y="1402526"/>
                </a:lnTo>
                <a:lnTo>
                  <a:pt x="6345403" y="1380675"/>
                </a:lnTo>
                <a:lnTo>
                  <a:pt x="6378722" y="1347356"/>
                </a:lnTo>
                <a:lnTo>
                  <a:pt x="6400573" y="1305102"/>
                </a:lnTo>
                <a:lnTo>
                  <a:pt x="6408420" y="1256449"/>
                </a:lnTo>
                <a:lnTo>
                  <a:pt x="6408420" y="640753"/>
                </a:lnTo>
                <a:lnTo>
                  <a:pt x="6400573" y="592099"/>
                </a:lnTo>
                <a:lnTo>
                  <a:pt x="6378722" y="549845"/>
                </a:lnTo>
                <a:lnTo>
                  <a:pt x="6345403" y="516526"/>
                </a:lnTo>
                <a:lnTo>
                  <a:pt x="6303149" y="494675"/>
                </a:lnTo>
                <a:lnTo>
                  <a:pt x="6254496" y="486829"/>
                </a:lnTo>
                <a:close/>
              </a:path>
              <a:path w="6408420" h="1410970">
                <a:moveTo>
                  <a:pt x="611365" y="0"/>
                </a:moveTo>
                <a:lnTo>
                  <a:pt x="1068070" y="486829"/>
                </a:lnTo>
                <a:lnTo>
                  <a:pt x="2670175" y="486829"/>
                </a:lnTo>
                <a:lnTo>
                  <a:pt x="61136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775550" y="1867404"/>
            <a:ext cx="8508365" cy="267462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type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TwoNumbers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= int *</a:t>
            </a:r>
            <a:r>
              <a:rPr sz="2000" spc="-4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int</a:t>
            </a:r>
            <a:endParaRPr sz="20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950">
              <a:latin typeface="Times New Roman"/>
              <a:cs typeface="Times New Roman"/>
            </a:endParaRPr>
          </a:p>
          <a:p>
            <a:pPr marL="571500" marR="4016375" indent="-559435">
              <a:lnSpc>
                <a:spcPct val="141500"/>
              </a:lnSpc>
              <a:spcBef>
                <a:spcPts val="5"/>
              </a:spcBef>
            </a:pPr>
            <a:r>
              <a:rPr sz="2000" dirty="0">
                <a:solidFill>
                  <a:srgbClr val="0000FF"/>
                </a:solidFill>
                <a:latin typeface="Consolas"/>
                <a:cs typeface="Consolas"/>
              </a:rPr>
              <a:t>let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add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((fst,snd):TwoNumbers) </a:t>
            </a:r>
            <a:r>
              <a:rPr sz="2000" dirty="0">
                <a:solidFill>
                  <a:srgbClr val="424344"/>
                </a:solidFill>
                <a:latin typeface="Consolas"/>
                <a:cs typeface="Consolas"/>
              </a:rPr>
              <a:t>=  fst +</a:t>
            </a:r>
            <a:r>
              <a:rPr sz="2000" spc="-30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000" spc="-5" dirty="0">
                <a:solidFill>
                  <a:srgbClr val="424344"/>
                </a:solidFill>
                <a:latin typeface="Consolas"/>
                <a:cs typeface="Consolas"/>
              </a:rPr>
              <a:t>snd</a:t>
            </a:r>
            <a:endParaRPr sz="200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150">
              <a:latin typeface="Times New Roman"/>
              <a:cs typeface="Times New Roman"/>
            </a:endParaRPr>
          </a:p>
          <a:p>
            <a:pPr marR="1112520" algn="r">
              <a:lnSpc>
                <a:spcPts val="2875"/>
              </a:lnSpc>
              <a:spcBef>
                <a:spcPts val="5"/>
              </a:spcBef>
            </a:pPr>
            <a:r>
              <a:rPr sz="2400" spc="15" dirty="0">
                <a:solidFill>
                  <a:srgbClr val="303030"/>
                </a:solidFill>
                <a:latin typeface="Calibri"/>
                <a:cs typeface="Calibri"/>
              </a:rPr>
              <a:t>Type </a:t>
            </a:r>
            <a:r>
              <a:rPr sz="2400" spc="10" dirty="0">
                <a:solidFill>
                  <a:srgbClr val="303030"/>
                </a:solidFill>
                <a:latin typeface="Calibri"/>
                <a:cs typeface="Calibri"/>
              </a:rPr>
              <a:t>of</a:t>
            </a:r>
            <a:r>
              <a:rPr sz="2400" spc="-190" dirty="0">
                <a:solidFill>
                  <a:srgbClr val="303030"/>
                </a:solidFill>
                <a:latin typeface="Calibri"/>
                <a:cs typeface="Calibri"/>
              </a:rPr>
              <a:t> </a:t>
            </a:r>
            <a:r>
              <a:rPr sz="2400" spc="60" dirty="0">
                <a:solidFill>
                  <a:srgbClr val="303030"/>
                </a:solidFill>
                <a:latin typeface="Calibri"/>
                <a:cs typeface="Calibri"/>
              </a:rPr>
              <a:t>add</a:t>
            </a:r>
            <a:endParaRPr sz="2400">
              <a:latin typeface="Calibri"/>
              <a:cs typeface="Calibri"/>
            </a:endParaRPr>
          </a:p>
          <a:p>
            <a:pPr marL="4780280" algn="ctr">
              <a:lnSpc>
                <a:spcPts val="2875"/>
              </a:lnSpc>
            </a:pPr>
            <a:r>
              <a:rPr sz="2400" dirty="0">
                <a:solidFill>
                  <a:srgbClr val="303030"/>
                </a:solidFill>
                <a:latin typeface="Consolas"/>
                <a:cs typeface="Consolas"/>
              </a:rPr>
              <a:t>add : </a:t>
            </a:r>
            <a:r>
              <a:rPr sz="2400" dirty="0">
                <a:solidFill>
                  <a:srgbClr val="58595B"/>
                </a:solidFill>
                <a:latin typeface="Consolas"/>
                <a:cs typeface="Consolas"/>
              </a:rPr>
              <a:t>int * int </a:t>
            </a:r>
            <a:r>
              <a:rPr sz="2400" spc="5" dirty="0">
                <a:solidFill>
                  <a:srgbClr val="58595B"/>
                </a:solidFill>
                <a:latin typeface="Consolas"/>
                <a:cs typeface="Consolas"/>
              </a:rPr>
              <a:t>-&gt;</a:t>
            </a:r>
            <a:r>
              <a:rPr sz="2400" spc="-20" dirty="0">
                <a:solidFill>
                  <a:srgbClr val="58595B"/>
                </a:solidFill>
                <a:latin typeface="Consolas"/>
                <a:cs typeface="Consolas"/>
              </a:rPr>
              <a:t> </a:t>
            </a:r>
            <a:r>
              <a:rPr sz="2400" dirty="0">
                <a:solidFill>
                  <a:srgbClr val="58595B"/>
                </a:solidFill>
                <a:latin typeface="Consolas"/>
                <a:cs typeface="Consolas"/>
              </a:rPr>
              <a:t>int</a:t>
            </a:r>
            <a:endParaRPr sz="24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44183" y="2516731"/>
            <a:ext cx="5283835" cy="1863725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309880" indent="-297180">
              <a:lnSpc>
                <a:spcPct val="100000"/>
              </a:lnSpc>
              <a:spcBef>
                <a:spcPts val="1095"/>
              </a:spcBef>
              <a:buClr>
                <a:srgbClr val="F26722"/>
              </a:buClr>
              <a:buSzPct val="69230"/>
              <a:buFont typeface="Wingdings"/>
              <a:buChar char=""/>
              <a:tabLst>
                <a:tab pos="309245" algn="l"/>
                <a:tab pos="309880" algn="l"/>
              </a:tabLst>
            </a:pPr>
            <a:r>
              <a:rPr sz="2600" spc="45" dirty="0">
                <a:solidFill>
                  <a:srgbClr val="58595B"/>
                </a:solidFill>
                <a:latin typeface="Calibri"/>
                <a:cs typeface="Calibri"/>
              </a:rPr>
              <a:t>No </a:t>
            </a:r>
            <a:r>
              <a:rPr sz="2600" spc="40" dirty="0">
                <a:solidFill>
                  <a:srgbClr val="58595B"/>
                </a:solidFill>
                <a:latin typeface="Calibri"/>
                <a:cs typeface="Calibri"/>
              </a:rPr>
              <a:t>notion </a:t>
            </a:r>
            <a:r>
              <a:rPr sz="2600" spc="10" dirty="0">
                <a:solidFill>
                  <a:srgbClr val="58595B"/>
                </a:solidFill>
                <a:latin typeface="Calibri"/>
                <a:cs typeface="Calibri"/>
              </a:rPr>
              <a:t>of </a:t>
            </a:r>
            <a:r>
              <a:rPr sz="2600" spc="25" dirty="0">
                <a:solidFill>
                  <a:srgbClr val="58595B"/>
                </a:solidFill>
                <a:latin typeface="Calibri"/>
                <a:cs typeface="Calibri"/>
              </a:rPr>
              <a:t>sequential</a:t>
            </a:r>
            <a:r>
              <a:rPr sz="2600" spc="-33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600" spc="40" dirty="0">
                <a:solidFill>
                  <a:srgbClr val="58595B"/>
                </a:solidFill>
                <a:latin typeface="Calibri"/>
                <a:cs typeface="Calibri"/>
              </a:rPr>
              <a:t>compilation</a:t>
            </a:r>
            <a:endParaRPr sz="2600">
              <a:latin typeface="Calibri"/>
              <a:cs typeface="Calibri"/>
            </a:endParaRPr>
          </a:p>
          <a:p>
            <a:pPr marL="309880" marR="567055" indent="-297180">
              <a:lnSpc>
                <a:spcPct val="100000"/>
              </a:lnSpc>
              <a:spcBef>
                <a:spcPts val="994"/>
              </a:spcBef>
              <a:buClr>
                <a:srgbClr val="F26722"/>
              </a:buClr>
              <a:buSzPct val="69230"/>
              <a:buFont typeface="Wingdings"/>
              <a:buChar char=""/>
              <a:tabLst>
                <a:tab pos="309245" algn="l"/>
                <a:tab pos="309880" algn="l"/>
              </a:tabLst>
            </a:pPr>
            <a:r>
              <a:rPr sz="2600" spc="15" dirty="0">
                <a:solidFill>
                  <a:srgbClr val="58595B"/>
                </a:solidFill>
                <a:latin typeface="Calibri"/>
                <a:cs typeface="Calibri"/>
              </a:rPr>
              <a:t>Favoured </a:t>
            </a:r>
            <a:r>
              <a:rPr sz="2600" spc="-30" dirty="0">
                <a:solidFill>
                  <a:srgbClr val="58595B"/>
                </a:solidFill>
                <a:latin typeface="Calibri"/>
                <a:cs typeface="Calibri"/>
              </a:rPr>
              <a:t>for </a:t>
            </a:r>
            <a:r>
              <a:rPr sz="2600" spc="10" dirty="0">
                <a:solidFill>
                  <a:srgbClr val="58595B"/>
                </a:solidFill>
                <a:latin typeface="Calibri"/>
                <a:cs typeface="Calibri"/>
              </a:rPr>
              <a:t>user interfaces</a:t>
            </a:r>
            <a:r>
              <a:rPr sz="2600" spc="-265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600" spc="60" dirty="0">
                <a:solidFill>
                  <a:srgbClr val="58595B"/>
                </a:solidFill>
                <a:latin typeface="Calibri"/>
                <a:cs typeface="Calibri"/>
              </a:rPr>
              <a:t>and  </a:t>
            </a:r>
            <a:r>
              <a:rPr sz="2600" spc="10" dirty="0">
                <a:solidFill>
                  <a:srgbClr val="58595B"/>
                </a:solidFill>
                <a:latin typeface="Calibri"/>
                <a:cs typeface="Calibri"/>
              </a:rPr>
              <a:t>other tasks that </a:t>
            </a:r>
            <a:r>
              <a:rPr sz="2600" spc="5" dirty="0">
                <a:solidFill>
                  <a:srgbClr val="58595B"/>
                </a:solidFill>
                <a:latin typeface="Calibri"/>
                <a:cs typeface="Calibri"/>
              </a:rPr>
              <a:t>require </a:t>
            </a:r>
            <a:r>
              <a:rPr sz="2600" spc="55" dirty="0">
                <a:solidFill>
                  <a:srgbClr val="58595B"/>
                </a:solidFill>
                <a:latin typeface="Calibri"/>
                <a:cs typeface="Calibri"/>
              </a:rPr>
              <a:t>tight  </a:t>
            </a:r>
            <a:r>
              <a:rPr sz="2600" spc="30" dirty="0">
                <a:solidFill>
                  <a:srgbClr val="58595B"/>
                </a:solidFill>
                <a:latin typeface="Calibri"/>
                <a:cs typeface="Calibri"/>
              </a:rPr>
              <a:t>integration </a:t>
            </a:r>
            <a:r>
              <a:rPr sz="2600" spc="35" dirty="0">
                <a:solidFill>
                  <a:srgbClr val="58595B"/>
                </a:solidFill>
                <a:latin typeface="Calibri"/>
                <a:cs typeface="Calibri"/>
              </a:rPr>
              <a:t>with </a:t>
            </a:r>
            <a:r>
              <a:rPr sz="2600" spc="20" dirty="0">
                <a:solidFill>
                  <a:srgbClr val="58595B"/>
                </a:solidFill>
                <a:latin typeface="Calibri"/>
                <a:cs typeface="Calibri"/>
              </a:rPr>
              <a:t>the </a:t>
            </a:r>
            <a:r>
              <a:rPr sz="2600" spc="-15" dirty="0">
                <a:solidFill>
                  <a:srgbClr val="58595B"/>
                </a:solidFill>
                <a:latin typeface="Calibri"/>
                <a:cs typeface="Calibri"/>
              </a:rPr>
              <a:t>.net</a:t>
            </a:r>
            <a:r>
              <a:rPr sz="2600" spc="-35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600" spc="85" dirty="0">
                <a:solidFill>
                  <a:srgbClr val="58595B"/>
                </a:solidFill>
                <a:latin typeface="Calibri"/>
                <a:cs typeface="Calibri"/>
              </a:rPr>
              <a:t>BCL</a:t>
            </a:r>
            <a:endParaRPr sz="26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44183" y="1898516"/>
            <a:ext cx="40767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55" dirty="0">
                <a:solidFill>
                  <a:srgbClr val="F26722"/>
                </a:solidFill>
                <a:latin typeface="Calibri"/>
                <a:cs typeface="Calibri"/>
              </a:rPr>
              <a:t>C#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92668" y="1897744"/>
            <a:ext cx="4888230" cy="2482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25" dirty="0">
                <a:solidFill>
                  <a:srgbClr val="F26722"/>
                </a:solidFill>
                <a:latin typeface="Calibri"/>
                <a:cs typeface="Calibri"/>
              </a:rPr>
              <a:t>F#</a:t>
            </a:r>
            <a:endParaRPr sz="2800">
              <a:latin typeface="Calibri"/>
              <a:cs typeface="Calibri"/>
            </a:endParaRPr>
          </a:p>
          <a:p>
            <a:pPr marL="309880" marR="589915" indent="-297180">
              <a:lnSpc>
                <a:spcPct val="100000"/>
              </a:lnSpc>
              <a:spcBef>
                <a:spcPts val="2515"/>
              </a:spcBef>
              <a:buClr>
                <a:srgbClr val="F26722"/>
              </a:buClr>
              <a:buSzPct val="69230"/>
              <a:buFont typeface="Wingdings"/>
              <a:buChar char=""/>
              <a:tabLst>
                <a:tab pos="309245" algn="l"/>
                <a:tab pos="309880" algn="l"/>
              </a:tabLst>
            </a:pPr>
            <a:r>
              <a:rPr sz="2600" spc="30" dirty="0">
                <a:solidFill>
                  <a:srgbClr val="58595B"/>
                </a:solidFill>
                <a:latin typeface="Calibri"/>
                <a:cs typeface="Calibri"/>
              </a:rPr>
              <a:t>Has</a:t>
            </a:r>
            <a:r>
              <a:rPr sz="2600" spc="-7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600" spc="5" dirty="0">
                <a:solidFill>
                  <a:srgbClr val="58595B"/>
                </a:solidFill>
                <a:latin typeface="Calibri"/>
                <a:cs typeface="Calibri"/>
              </a:rPr>
              <a:t>a</a:t>
            </a:r>
            <a:r>
              <a:rPr sz="2600" spc="-27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600" spc="10" dirty="0">
                <a:solidFill>
                  <a:srgbClr val="58595B"/>
                </a:solidFill>
                <a:latin typeface="Calibri"/>
                <a:cs typeface="Calibri"/>
              </a:rPr>
              <a:t>‘forward-only’</a:t>
            </a:r>
            <a:r>
              <a:rPr sz="2600" spc="-285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600" spc="50" dirty="0">
                <a:solidFill>
                  <a:srgbClr val="58595B"/>
                </a:solidFill>
                <a:latin typeface="Calibri"/>
                <a:cs typeface="Calibri"/>
              </a:rPr>
              <a:t>model</a:t>
            </a:r>
            <a:r>
              <a:rPr sz="2600" spc="-8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600" spc="5" dirty="0">
                <a:solidFill>
                  <a:srgbClr val="58595B"/>
                </a:solidFill>
                <a:latin typeface="Calibri"/>
                <a:cs typeface="Calibri"/>
              </a:rPr>
              <a:t>of  </a:t>
            </a:r>
            <a:r>
              <a:rPr sz="2600" spc="40" dirty="0">
                <a:solidFill>
                  <a:srgbClr val="58595B"/>
                </a:solidFill>
                <a:latin typeface="Calibri"/>
                <a:cs typeface="Calibri"/>
              </a:rPr>
              <a:t>compilation</a:t>
            </a:r>
            <a:endParaRPr sz="2600">
              <a:latin typeface="Calibri"/>
              <a:cs typeface="Calibri"/>
            </a:endParaRPr>
          </a:p>
          <a:p>
            <a:pPr marL="309880" marR="5080" indent="-297180">
              <a:lnSpc>
                <a:spcPct val="100000"/>
              </a:lnSpc>
              <a:spcBef>
                <a:spcPts val="994"/>
              </a:spcBef>
              <a:buClr>
                <a:srgbClr val="F26722"/>
              </a:buClr>
              <a:buSzPct val="69230"/>
              <a:buFont typeface="Wingdings"/>
              <a:buChar char=""/>
              <a:tabLst>
                <a:tab pos="309245" algn="l"/>
                <a:tab pos="309880" algn="l"/>
              </a:tabLst>
            </a:pPr>
            <a:r>
              <a:rPr sz="2600" spc="15" dirty="0">
                <a:solidFill>
                  <a:srgbClr val="58595B"/>
                </a:solidFill>
                <a:latin typeface="Calibri"/>
                <a:cs typeface="Calibri"/>
              </a:rPr>
              <a:t>Favoured </a:t>
            </a:r>
            <a:r>
              <a:rPr sz="2600" spc="-30" dirty="0">
                <a:solidFill>
                  <a:srgbClr val="58595B"/>
                </a:solidFill>
                <a:latin typeface="Calibri"/>
                <a:cs typeface="Calibri"/>
              </a:rPr>
              <a:t>for </a:t>
            </a:r>
            <a:r>
              <a:rPr sz="2600" spc="20" dirty="0">
                <a:solidFill>
                  <a:srgbClr val="58595B"/>
                </a:solidFill>
                <a:latin typeface="Calibri"/>
                <a:cs typeface="Calibri"/>
              </a:rPr>
              <a:t>data </a:t>
            </a:r>
            <a:r>
              <a:rPr sz="2600" spc="45" dirty="0">
                <a:solidFill>
                  <a:srgbClr val="58595B"/>
                </a:solidFill>
                <a:latin typeface="Calibri"/>
                <a:cs typeface="Calibri"/>
              </a:rPr>
              <a:t>processing</a:t>
            </a:r>
            <a:r>
              <a:rPr sz="2600" spc="-265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600" spc="55" dirty="0">
                <a:solidFill>
                  <a:srgbClr val="58595B"/>
                </a:solidFill>
                <a:latin typeface="Calibri"/>
                <a:cs typeface="Calibri"/>
              </a:rPr>
              <a:t>and  </a:t>
            </a:r>
            <a:r>
              <a:rPr sz="2600" spc="45" dirty="0">
                <a:solidFill>
                  <a:srgbClr val="58595B"/>
                </a:solidFill>
                <a:latin typeface="Calibri"/>
                <a:cs typeface="Calibri"/>
              </a:rPr>
              <a:t>algorithmic</a:t>
            </a:r>
            <a:r>
              <a:rPr sz="2600" spc="-8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600" spc="45" dirty="0">
                <a:solidFill>
                  <a:srgbClr val="58595B"/>
                </a:solidFill>
                <a:latin typeface="Calibri"/>
                <a:cs typeface="Calibri"/>
              </a:rPr>
              <a:t>computation</a:t>
            </a:r>
            <a:endParaRPr sz="26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999097" y="546988"/>
            <a:ext cx="411607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40" dirty="0"/>
              <a:t>Other</a:t>
            </a:r>
            <a:r>
              <a:rPr spc="-95" dirty="0"/>
              <a:t> </a:t>
            </a:r>
            <a:r>
              <a:rPr spc="15" dirty="0"/>
              <a:t>Differences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50237" y="546988"/>
            <a:ext cx="302704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10" dirty="0">
                <a:solidFill>
                  <a:srgbClr val="F26722"/>
                </a:solidFill>
              </a:rPr>
              <a:t>Visual</a:t>
            </a:r>
            <a:r>
              <a:rPr spc="-145" dirty="0">
                <a:solidFill>
                  <a:srgbClr val="F26722"/>
                </a:solidFill>
              </a:rPr>
              <a:t> </a:t>
            </a:r>
            <a:r>
              <a:rPr spc="85" dirty="0">
                <a:solidFill>
                  <a:srgbClr val="F26722"/>
                </a:solidFill>
              </a:rPr>
              <a:t>Studio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317284" y="2310864"/>
            <a:ext cx="4601210" cy="2545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792480">
              <a:lnSpc>
                <a:spcPct val="147500"/>
              </a:lnSpc>
              <a:spcBef>
                <a:spcPts val="100"/>
              </a:spcBef>
            </a:pPr>
            <a:r>
              <a:rPr sz="2800" spc="55" dirty="0">
                <a:solidFill>
                  <a:srgbClr val="58595B"/>
                </a:solidFill>
                <a:latin typeface="Calibri"/>
                <a:cs typeface="Calibri"/>
              </a:rPr>
              <a:t>Supports </a:t>
            </a:r>
            <a:r>
              <a:rPr sz="2800" spc="30" dirty="0">
                <a:solidFill>
                  <a:srgbClr val="58595B"/>
                </a:solidFill>
                <a:latin typeface="Calibri"/>
                <a:cs typeface="Calibri"/>
              </a:rPr>
              <a:t>F# </a:t>
            </a:r>
            <a:r>
              <a:rPr sz="2800" spc="25" dirty="0">
                <a:solidFill>
                  <a:srgbClr val="58595B"/>
                </a:solidFill>
                <a:latin typeface="Calibri"/>
                <a:cs typeface="Calibri"/>
              </a:rPr>
              <a:t>project</a:t>
            </a:r>
            <a:r>
              <a:rPr sz="2800" spc="-32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40" dirty="0">
                <a:solidFill>
                  <a:srgbClr val="58595B"/>
                </a:solidFill>
                <a:latin typeface="Calibri"/>
                <a:cs typeface="Calibri"/>
              </a:rPr>
              <a:t>types  </a:t>
            </a:r>
            <a:r>
              <a:rPr sz="2800" spc="55" dirty="0">
                <a:solidFill>
                  <a:srgbClr val="58595B"/>
                </a:solidFill>
                <a:latin typeface="Calibri"/>
                <a:cs typeface="Calibri"/>
              </a:rPr>
              <a:t>Supports </a:t>
            </a:r>
            <a:r>
              <a:rPr sz="2800" spc="30" dirty="0">
                <a:solidFill>
                  <a:srgbClr val="58595B"/>
                </a:solidFill>
                <a:latin typeface="Calibri"/>
                <a:cs typeface="Calibri"/>
              </a:rPr>
              <a:t>F#</a:t>
            </a:r>
            <a:r>
              <a:rPr sz="2800" spc="-17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25" dirty="0">
                <a:solidFill>
                  <a:srgbClr val="58595B"/>
                </a:solidFill>
                <a:latin typeface="Calibri"/>
                <a:cs typeface="Calibri"/>
              </a:rPr>
              <a:t>syntax</a:t>
            </a:r>
            <a:endParaRPr sz="2800">
              <a:latin typeface="Calibri"/>
              <a:cs typeface="Calibri"/>
            </a:endParaRPr>
          </a:p>
          <a:p>
            <a:pPr marL="12700" marR="5080">
              <a:lnSpc>
                <a:spcPts val="4970"/>
              </a:lnSpc>
              <a:spcBef>
                <a:spcPts val="420"/>
              </a:spcBef>
            </a:pPr>
            <a:r>
              <a:rPr sz="2800" spc="35" dirty="0">
                <a:solidFill>
                  <a:srgbClr val="58595B"/>
                </a:solidFill>
                <a:latin typeface="Calibri"/>
                <a:cs typeface="Calibri"/>
              </a:rPr>
              <a:t>Includes </a:t>
            </a:r>
            <a:r>
              <a:rPr sz="2800" spc="30" dirty="0">
                <a:solidFill>
                  <a:srgbClr val="58595B"/>
                </a:solidFill>
                <a:latin typeface="Calibri"/>
                <a:cs typeface="Calibri"/>
              </a:rPr>
              <a:t>F# </a:t>
            </a:r>
            <a:r>
              <a:rPr sz="2800" spc="10" dirty="0">
                <a:solidFill>
                  <a:srgbClr val="58595B"/>
                </a:solidFill>
                <a:latin typeface="Calibri"/>
                <a:cs typeface="Calibri"/>
              </a:rPr>
              <a:t>interactive</a:t>
            </a:r>
            <a:r>
              <a:rPr sz="2800" spc="-21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50" dirty="0">
                <a:solidFill>
                  <a:srgbClr val="58595B"/>
                </a:solidFill>
                <a:latin typeface="Calibri"/>
                <a:cs typeface="Calibri"/>
              </a:rPr>
              <a:t>window  </a:t>
            </a:r>
            <a:r>
              <a:rPr sz="2800" spc="35" dirty="0">
                <a:solidFill>
                  <a:srgbClr val="58595B"/>
                </a:solidFill>
                <a:latin typeface="Calibri"/>
                <a:cs typeface="Calibri"/>
              </a:rPr>
              <a:t>Includes </a:t>
            </a:r>
            <a:r>
              <a:rPr sz="2800" spc="30" dirty="0">
                <a:solidFill>
                  <a:srgbClr val="58595B"/>
                </a:solidFill>
                <a:latin typeface="Calibri"/>
                <a:cs typeface="Calibri"/>
              </a:rPr>
              <a:t>F# </a:t>
            </a:r>
            <a:r>
              <a:rPr sz="2800" spc="10" dirty="0">
                <a:solidFill>
                  <a:srgbClr val="58595B"/>
                </a:solidFill>
                <a:latin typeface="Calibri"/>
                <a:cs typeface="Calibri"/>
              </a:rPr>
              <a:t>interactive</a:t>
            </a:r>
            <a:r>
              <a:rPr sz="2800" spc="-21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50" dirty="0">
                <a:solidFill>
                  <a:srgbClr val="58595B"/>
                </a:solidFill>
                <a:latin typeface="Calibri"/>
                <a:cs typeface="Calibri"/>
              </a:rPr>
              <a:t>window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203960" y="2249423"/>
            <a:ext cx="3962399" cy="292912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4623" y="2595344"/>
            <a:ext cx="5026660" cy="1711325"/>
          </a:xfrm>
          <a:prstGeom prst="rect">
            <a:avLst/>
          </a:prstGeom>
        </p:spPr>
        <p:txBody>
          <a:bodyPr vert="horz" wrap="square" lIns="0" tIns="215265" rIns="0" bIns="0" rtlCol="0">
            <a:spAutoFit/>
          </a:bodyPr>
          <a:lstStyle/>
          <a:p>
            <a:pPr marL="15240">
              <a:lnSpc>
                <a:spcPct val="100000"/>
              </a:lnSpc>
              <a:spcBef>
                <a:spcPts val="1695"/>
              </a:spcBef>
            </a:pPr>
            <a:r>
              <a:rPr sz="2800" spc="35" dirty="0">
                <a:solidFill>
                  <a:srgbClr val="58595B"/>
                </a:solidFill>
                <a:latin typeface="Calibri"/>
                <a:cs typeface="Calibri"/>
              </a:rPr>
              <a:t>F# </a:t>
            </a:r>
            <a:r>
              <a:rPr sz="2800" spc="55" dirty="0">
                <a:solidFill>
                  <a:srgbClr val="58595B"/>
                </a:solidFill>
                <a:latin typeface="Calibri"/>
                <a:cs typeface="Calibri"/>
              </a:rPr>
              <a:t>scripting</a:t>
            </a:r>
            <a:r>
              <a:rPr sz="2800" spc="-15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45" dirty="0">
                <a:solidFill>
                  <a:srgbClr val="58595B"/>
                </a:solidFill>
                <a:latin typeface="Calibri"/>
                <a:cs typeface="Calibri"/>
              </a:rPr>
              <a:t>support</a:t>
            </a:r>
            <a:endParaRPr sz="2800">
              <a:latin typeface="Calibri"/>
              <a:cs typeface="Calibri"/>
            </a:endParaRPr>
          </a:p>
          <a:p>
            <a:pPr marL="12700" marR="5080" indent="2540">
              <a:lnSpc>
                <a:spcPct val="100000"/>
              </a:lnSpc>
              <a:spcBef>
                <a:spcPts val="1600"/>
              </a:spcBef>
            </a:pPr>
            <a:r>
              <a:rPr sz="2800" spc="30" dirty="0">
                <a:solidFill>
                  <a:srgbClr val="58595B"/>
                </a:solidFill>
                <a:latin typeface="Calibri"/>
                <a:cs typeface="Calibri"/>
              </a:rPr>
              <a:t>Execute </a:t>
            </a:r>
            <a:r>
              <a:rPr sz="2800" spc="15" dirty="0">
                <a:solidFill>
                  <a:srgbClr val="58595B"/>
                </a:solidFill>
                <a:latin typeface="Calibri"/>
                <a:cs typeface="Calibri"/>
              </a:rPr>
              <a:t>interactively </a:t>
            </a:r>
            <a:r>
              <a:rPr sz="2800" spc="45" dirty="0">
                <a:solidFill>
                  <a:srgbClr val="58595B"/>
                </a:solidFill>
                <a:latin typeface="Calibri"/>
                <a:cs typeface="Calibri"/>
              </a:rPr>
              <a:t>in </a:t>
            </a:r>
            <a:r>
              <a:rPr sz="2800" spc="30" dirty="0">
                <a:solidFill>
                  <a:srgbClr val="58595B"/>
                </a:solidFill>
                <a:latin typeface="Calibri"/>
                <a:cs typeface="Calibri"/>
              </a:rPr>
              <a:t>VS </a:t>
            </a:r>
            <a:r>
              <a:rPr sz="2800" spc="-5" dirty="0">
                <a:solidFill>
                  <a:srgbClr val="58595B"/>
                </a:solidFill>
                <a:latin typeface="Calibri"/>
                <a:cs typeface="Calibri"/>
              </a:rPr>
              <a:t>or</a:t>
            </a:r>
            <a:r>
              <a:rPr sz="2800" spc="-400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-5" dirty="0">
                <a:solidFill>
                  <a:srgbClr val="58595B"/>
                </a:solidFill>
                <a:latin typeface="Calibri"/>
                <a:cs typeface="Calibri"/>
              </a:rPr>
              <a:t>non-  </a:t>
            </a:r>
            <a:r>
              <a:rPr sz="2800" spc="15" dirty="0">
                <a:solidFill>
                  <a:srgbClr val="58595B"/>
                </a:solidFill>
                <a:latin typeface="Calibri"/>
                <a:cs typeface="Calibri"/>
              </a:rPr>
              <a:t>interactively </a:t>
            </a:r>
            <a:r>
              <a:rPr sz="2800" spc="30" dirty="0">
                <a:solidFill>
                  <a:srgbClr val="58595B"/>
                </a:solidFill>
                <a:latin typeface="Calibri"/>
                <a:cs typeface="Calibri"/>
              </a:rPr>
              <a:t>via</a:t>
            </a:r>
            <a:r>
              <a:rPr sz="2800" spc="-125" dirty="0">
                <a:solidFill>
                  <a:srgbClr val="58595B"/>
                </a:solidFill>
                <a:latin typeface="Calibri"/>
                <a:cs typeface="Calibri"/>
              </a:rPr>
              <a:t> </a:t>
            </a:r>
            <a:r>
              <a:rPr sz="2800" spc="-20" dirty="0">
                <a:solidFill>
                  <a:srgbClr val="58595B"/>
                </a:solidFill>
                <a:latin typeface="Calibri"/>
                <a:cs typeface="Calibri"/>
              </a:rPr>
              <a:t>fsi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670633" y="546988"/>
            <a:ext cx="278638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55" dirty="0">
                <a:solidFill>
                  <a:srgbClr val="F26722"/>
                </a:solidFill>
              </a:rPr>
              <a:t>Scripts</a:t>
            </a:r>
            <a:r>
              <a:rPr spc="-105" dirty="0">
                <a:solidFill>
                  <a:srgbClr val="F26722"/>
                </a:solidFill>
              </a:rPr>
              <a:t> </a:t>
            </a:r>
            <a:r>
              <a:rPr spc="-55" dirty="0">
                <a:solidFill>
                  <a:srgbClr val="F26722"/>
                </a:solidFill>
              </a:rPr>
              <a:t>(.fsx)</a:t>
            </a:r>
          </a:p>
        </p:txBody>
      </p:sp>
      <p:sp>
        <p:nvSpPr>
          <p:cNvPr id="4" name="object 4"/>
          <p:cNvSpPr/>
          <p:nvPr/>
        </p:nvSpPr>
        <p:spPr>
          <a:xfrm>
            <a:off x="7982711" y="1769364"/>
            <a:ext cx="1898903" cy="42321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21791" y="2365248"/>
            <a:ext cx="5320283" cy="30403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43361" y="546988"/>
            <a:ext cx="384111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45" dirty="0">
                <a:solidFill>
                  <a:srgbClr val="F26722"/>
                </a:solidFill>
              </a:rPr>
              <a:t>Other</a:t>
            </a:r>
            <a:r>
              <a:rPr spc="-130" dirty="0">
                <a:solidFill>
                  <a:srgbClr val="F26722"/>
                </a:solidFill>
              </a:rPr>
              <a:t> </a:t>
            </a:r>
            <a:r>
              <a:rPr spc="20" dirty="0">
                <a:solidFill>
                  <a:srgbClr val="F26722"/>
                </a:solidFill>
              </a:rPr>
              <a:t>Resources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334192" y="1640571"/>
            <a:ext cx="5238115" cy="44538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31495" indent="2540">
              <a:lnSpc>
                <a:spcPct val="100000"/>
              </a:lnSpc>
              <a:spcBef>
                <a:spcPts val="95"/>
              </a:spcBef>
            </a:pPr>
            <a:r>
              <a:rPr sz="2800" u="heavy" spc="15" dirty="0">
                <a:solidFill>
                  <a:srgbClr val="548C94"/>
                </a:solidFill>
                <a:uFill>
                  <a:solidFill>
                    <a:srgbClr val="548C94"/>
                  </a:solidFill>
                </a:uFill>
                <a:latin typeface="Calibri"/>
                <a:cs typeface="Calibri"/>
                <a:hlinkClick r:id="rId3"/>
              </a:rPr>
              <a:t>http://dungpa.github.io/fsharp- </a:t>
            </a:r>
            <a:r>
              <a:rPr sz="2800" spc="15" dirty="0">
                <a:solidFill>
                  <a:srgbClr val="548C94"/>
                </a:solidFill>
                <a:latin typeface="Calibri"/>
                <a:cs typeface="Calibri"/>
                <a:hlinkClick r:id="rId3"/>
              </a:rPr>
              <a:t> </a:t>
            </a:r>
            <a:r>
              <a:rPr sz="2800" u="heavy" spc="5" dirty="0">
                <a:solidFill>
                  <a:srgbClr val="548C94"/>
                </a:solidFill>
                <a:uFill>
                  <a:solidFill>
                    <a:srgbClr val="548C94"/>
                  </a:solidFill>
                </a:uFill>
                <a:latin typeface="Calibri"/>
                <a:cs typeface="Calibri"/>
                <a:hlinkClick r:id="rId3"/>
              </a:rPr>
              <a:t>cheatsheet/</a:t>
            </a:r>
            <a:endParaRPr sz="2800">
              <a:latin typeface="Calibri"/>
              <a:cs typeface="Calibri"/>
            </a:endParaRPr>
          </a:p>
          <a:p>
            <a:pPr marL="15240" marR="197485">
              <a:lnSpc>
                <a:spcPct val="147500"/>
              </a:lnSpc>
            </a:pPr>
            <a:r>
              <a:rPr sz="2800" u="heavy" dirty="0">
                <a:solidFill>
                  <a:srgbClr val="548C94"/>
                </a:solidFill>
                <a:uFill>
                  <a:solidFill>
                    <a:srgbClr val="548C94"/>
                  </a:solidFill>
                </a:uFill>
                <a:latin typeface="Calibri"/>
                <a:cs typeface="Calibri"/>
                <a:hlinkClick r:id="rId4"/>
              </a:rPr>
              <a:t>http://fsharpforfunandprofit.com/ </a:t>
            </a:r>
            <a:r>
              <a:rPr sz="2800" dirty="0">
                <a:solidFill>
                  <a:srgbClr val="548C94"/>
                </a:solidFill>
                <a:latin typeface="Calibri"/>
                <a:cs typeface="Calibri"/>
              </a:rPr>
              <a:t> </a:t>
            </a:r>
            <a:r>
              <a:rPr sz="2800" u="heavy" spc="-20" dirty="0">
                <a:solidFill>
                  <a:srgbClr val="548C94"/>
                </a:solidFill>
                <a:uFill>
                  <a:solidFill>
                    <a:srgbClr val="548C94"/>
                  </a:solidFill>
                </a:uFill>
                <a:latin typeface="Calibri"/>
                <a:cs typeface="Calibri"/>
                <a:hlinkClick r:id="rId5"/>
              </a:rPr>
              <a:t>http://fsharp.org/</a:t>
            </a:r>
            <a:endParaRPr sz="2800">
              <a:latin typeface="Calibri"/>
              <a:cs typeface="Calibri"/>
            </a:endParaRPr>
          </a:p>
          <a:p>
            <a:pPr marL="15240" marR="5080">
              <a:lnSpc>
                <a:spcPct val="147500"/>
              </a:lnSpc>
              <a:spcBef>
                <a:spcPts val="10"/>
              </a:spcBef>
            </a:pPr>
            <a:r>
              <a:rPr sz="2800" u="heavy" spc="-15" dirty="0">
                <a:solidFill>
                  <a:srgbClr val="548C94"/>
                </a:solidFill>
                <a:uFill>
                  <a:solidFill>
                    <a:srgbClr val="548C94"/>
                  </a:solidFill>
                </a:uFill>
                <a:latin typeface="Calibri"/>
                <a:cs typeface="Calibri"/>
                <a:hlinkClick r:id="rId6"/>
              </a:rPr>
              <a:t>http://www.tryfsharp.org/ </a:t>
            </a:r>
            <a:r>
              <a:rPr sz="2800" spc="-15" dirty="0">
                <a:solidFill>
                  <a:srgbClr val="548C94"/>
                </a:solidFill>
                <a:latin typeface="Calibri"/>
                <a:cs typeface="Calibri"/>
              </a:rPr>
              <a:t> </a:t>
            </a:r>
            <a:r>
              <a:rPr sz="2800" u="heavy" spc="-5" dirty="0">
                <a:solidFill>
                  <a:srgbClr val="548C94"/>
                </a:solidFill>
                <a:uFill>
                  <a:solidFill>
                    <a:srgbClr val="548C94"/>
                  </a:solidFill>
                </a:uFill>
                <a:latin typeface="Calibri"/>
                <a:cs typeface="Calibri"/>
                <a:hlinkClick r:id="rId7"/>
              </a:rPr>
              <a:t>http://www.fsharpworkshop.com/</a:t>
            </a:r>
            <a:endParaRPr sz="2800">
              <a:latin typeface="Calibri"/>
              <a:cs typeface="Calibri"/>
            </a:endParaRPr>
          </a:p>
          <a:p>
            <a:pPr marL="12700" marR="5080" indent="2540">
              <a:lnSpc>
                <a:spcPct val="100000"/>
              </a:lnSpc>
              <a:spcBef>
                <a:spcPts val="1595"/>
              </a:spcBef>
            </a:pPr>
            <a:r>
              <a:rPr sz="2800" u="heavy" spc="5" dirty="0">
                <a:solidFill>
                  <a:srgbClr val="548C94"/>
                </a:solidFill>
                <a:uFill>
                  <a:solidFill>
                    <a:srgbClr val="548C94"/>
                  </a:solidFill>
                </a:uFill>
                <a:latin typeface="Calibri"/>
                <a:cs typeface="Calibri"/>
                <a:hlinkClick r:id="rId8"/>
              </a:rPr>
              <a:t>http://en.wikibooks.org/wiki/F_Sha </a:t>
            </a:r>
            <a:r>
              <a:rPr sz="2800" spc="5" dirty="0">
                <a:solidFill>
                  <a:srgbClr val="548C94"/>
                </a:solidFill>
                <a:latin typeface="Calibri"/>
                <a:cs typeface="Calibri"/>
                <a:hlinkClick r:id="rId8"/>
              </a:rPr>
              <a:t> </a:t>
            </a:r>
            <a:r>
              <a:rPr sz="2800" u="heavy" spc="50" dirty="0">
                <a:solidFill>
                  <a:srgbClr val="548C94"/>
                </a:solidFill>
                <a:uFill>
                  <a:solidFill>
                    <a:srgbClr val="548C94"/>
                  </a:solidFill>
                </a:uFill>
                <a:latin typeface="Calibri"/>
                <a:cs typeface="Calibri"/>
                <a:hlinkClick r:id="rId8"/>
              </a:rPr>
              <a:t>rp_Programming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5DA9C-D79A-4FEA-ABBA-4B38CF86E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F#-advantages: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643FC51-AA34-4983-BB9A-20DB55B6EC4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41412" y="1814615"/>
            <a:ext cx="9495828" cy="4411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endParaRPr lang="en-US" altLang="en-US" sz="1400" dirty="0"/>
          </a:p>
          <a:p>
            <a:r>
              <a:rPr lang="en-US" altLang="en-US" sz="1400" dirty="0"/>
              <a:t>Asynchronous programming is extremely easy and intuitive with </a:t>
            </a:r>
            <a:r>
              <a:rPr lang="en-US" altLang="en-US" sz="1400" dirty="0">
                <a:hlinkClick r:id="rId2"/>
              </a:rPr>
              <a:t>async {}-expressions</a:t>
            </a:r>
            <a:r>
              <a:rPr lang="en-US" altLang="en-US" sz="1400" dirty="0"/>
              <a:t> - Even with </a:t>
            </a:r>
            <a:r>
              <a:rPr lang="en-US" altLang="en-US" sz="1400" dirty="0" err="1"/>
              <a:t>ParallelFX</a:t>
            </a:r>
            <a:r>
              <a:rPr lang="en-US" altLang="en-US" sz="1400" dirty="0"/>
              <a:t>, the corresponding C#-code is much bigger</a:t>
            </a:r>
          </a:p>
          <a:p>
            <a:r>
              <a:rPr lang="en-US" altLang="en-US" sz="1400" dirty="0">
                <a:hlinkClick r:id="rId3"/>
              </a:rPr>
              <a:t>Very easy integration</a:t>
            </a:r>
            <a:r>
              <a:rPr lang="en-US" altLang="en-US" sz="1400" dirty="0"/>
              <a:t> of compiler compilers and domain-specific languages</a:t>
            </a:r>
          </a:p>
          <a:p>
            <a:r>
              <a:rPr lang="en-US" altLang="en-US" sz="1400" dirty="0"/>
              <a:t>Extending the language as you need it: </a:t>
            </a:r>
            <a:r>
              <a:rPr lang="en-US" altLang="en-US" sz="1400" dirty="0">
                <a:hlinkClick r:id="rId4"/>
              </a:rPr>
              <a:t>LOP</a:t>
            </a:r>
            <a:endParaRPr lang="en-US" altLang="en-US" sz="1400" dirty="0"/>
          </a:p>
          <a:p>
            <a:r>
              <a:rPr lang="en-US" altLang="en-US" sz="1400" dirty="0">
                <a:hlinkClick r:id="rId5"/>
              </a:rPr>
              <a:t>Units of measure</a:t>
            </a:r>
            <a:endParaRPr lang="en-US" altLang="en-US" sz="1400" dirty="0"/>
          </a:p>
          <a:p>
            <a:r>
              <a:rPr lang="en-US" altLang="en-US" sz="1400" dirty="0"/>
              <a:t>More flexible syntax</a:t>
            </a:r>
          </a:p>
          <a:p>
            <a:r>
              <a:rPr lang="en-US" altLang="en-US" sz="1400" dirty="0"/>
              <a:t>Often shorter and more elegant solutions</a:t>
            </a:r>
          </a:p>
          <a:p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198947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3331F-EEB4-4069-B0AC-618F1A550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F# Guide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1A8C8-A744-4083-AA77-6D80AE65F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/>
              <a:t>Learning F#</a:t>
            </a:r>
          </a:p>
          <a:p>
            <a:r>
              <a:rPr lang="en-US" u="sng" dirty="0">
                <a:hlinkClick r:id="rId2"/>
              </a:rPr>
              <a:t>What is F#</a:t>
            </a:r>
            <a:r>
              <a:rPr lang="en-US" dirty="0"/>
              <a:t> describes what the F# language is and what programming in it is like, with short code samples. This is recommended if you are new to F#.</a:t>
            </a:r>
          </a:p>
          <a:p>
            <a:r>
              <a:rPr lang="en-US" u="sng" dirty="0">
                <a:hlinkClick r:id="rId3"/>
              </a:rPr>
              <a:t>Tour of F#</a:t>
            </a:r>
            <a:r>
              <a:rPr lang="en-US" dirty="0"/>
              <a:t> gives an overview of major language features with lots of code samples. This is recommended if you are interested in seeing core F# features in action.</a:t>
            </a:r>
          </a:p>
          <a:p>
            <a:r>
              <a:rPr lang="en-US" u="sng" dirty="0">
                <a:hlinkClick r:id="rId4"/>
              </a:rPr>
              <a:t>Get started with F# in Visual Studio</a:t>
            </a:r>
            <a:r>
              <a:rPr lang="en-US" dirty="0"/>
              <a:t> if you're on Windows and want the full Visual Studio IDE (Integrated Development Environment) experience.</a:t>
            </a:r>
          </a:p>
          <a:p>
            <a:r>
              <a:rPr lang="en-US" u="sng" dirty="0">
                <a:hlinkClick r:id="rId5"/>
              </a:rPr>
              <a:t>Get started with F# in Visual Studio for Mac</a:t>
            </a:r>
            <a:r>
              <a:rPr lang="en-US" dirty="0"/>
              <a:t> if you're on macOS and want to use a Visual Studio IDE.</a:t>
            </a:r>
          </a:p>
          <a:p>
            <a:r>
              <a:rPr lang="en-US" u="sng" dirty="0">
                <a:hlinkClick r:id="rId6"/>
              </a:rPr>
              <a:t>Get Started with F# in Visual Studio Code</a:t>
            </a:r>
            <a:r>
              <a:rPr lang="en-US" dirty="0"/>
              <a:t> if you want a lightweight, cross-platform, and feature-packed IDE experience.</a:t>
            </a:r>
          </a:p>
          <a:p>
            <a:r>
              <a:rPr lang="en-US" u="sng" dirty="0">
                <a:hlinkClick r:id="rId7"/>
              </a:rPr>
              <a:t>Get started with F# with the .NET Core CLI</a:t>
            </a:r>
            <a:r>
              <a:rPr lang="en-US" dirty="0"/>
              <a:t> if you want to use command-line tools.</a:t>
            </a:r>
          </a:p>
          <a:p>
            <a:r>
              <a:rPr lang="en-US" u="sng" dirty="0">
                <a:hlinkClick r:id="rId8"/>
              </a:rPr>
              <a:t>Get started with F# and Xamarin</a:t>
            </a:r>
            <a:r>
              <a:rPr lang="en-US" dirty="0"/>
              <a:t> for mobile programming with F#.</a:t>
            </a:r>
          </a:p>
          <a:p>
            <a:r>
              <a:rPr lang="en-US" u="sng" dirty="0">
                <a:hlinkClick r:id="rId9"/>
              </a:rPr>
              <a:t>F# for Azure Notebooks</a:t>
            </a:r>
            <a:r>
              <a:rPr lang="en-US" dirty="0"/>
              <a:t> is a tutorial for learning F# in a free, hosted </a:t>
            </a:r>
            <a:r>
              <a:rPr lang="en-US" dirty="0" err="1"/>
              <a:t>Jupyter</a:t>
            </a:r>
            <a:r>
              <a:rPr lang="en-US" dirty="0"/>
              <a:t> Notebook.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A4B3A6-7C0A-4DFB-ACF6-0107BC0AB511}"/>
              </a:ext>
            </a:extLst>
          </p:cNvPr>
          <p:cNvSpPr/>
          <p:nvPr/>
        </p:nvSpPr>
        <p:spPr>
          <a:xfrm>
            <a:off x="6371579" y="6239482"/>
            <a:ext cx="4675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10"/>
              </a:rPr>
              <a:t>https://docs.microsoft.com/en-us/dotnet/fsharp/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520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C86B0-A29D-4BC2-B1DD-0E3411065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99889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FSharp.Core</a:t>
            </a:r>
            <a:r>
              <a:rPr lang="en-US" b="1" dirty="0"/>
              <a:t> Versions - current versions</a:t>
            </a:r>
            <a:br>
              <a:rPr lang="en-US" b="1" dirty="0"/>
            </a:br>
            <a:br>
              <a:rPr lang="en-US" dirty="0"/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2C756E2-053A-4F7C-8A9F-30DEE420BC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5688808"/>
              </p:ext>
            </p:extLst>
          </p:nvPr>
        </p:nvGraphicFramePr>
        <p:xfrm>
          <a:off x="1141413" y="1518407"/>
          <a:ext cx="9613272" cy="4093826"/>
        </p:xfrm>
        <a:graphic>
          <a:graphicData uri="http://schemas.openxmlformats.org/drawingml/2006/table">
            <a:tbl>
              <a:tblPr/>
              <a:tblGrid>
                <a:gridCol w="3204424">
                  <a:extLst>
                    <a:ext uri="{9D8B030D-6E8A-4147-A177-3AD203B41FA5}">
                      <a16:colId xmlns:a16="http://schemas.microsoft.com/office/drawing/2014/main" val="3704399496"/>
                    </a:ext>
                  </a:extLst>
                </a:gridCol>
                <a:gridCol w="3204424">
                  <a:extLst>
                    <a:ext uri="{9D8B030D-6E8A-4147-A177-3AD203B41FA5}">
                      <a16:colId xmlns:a16="http://schemas.microsoft.com/office/drawing/2014/main" val="4259732623"/>
                    </a:ext>
                  </a:extLst>
                </a:gridCol>
                <a:gridCol w="3204424">
                  <a:extLst>
                    <a:ext uri="{9D8B030D-6E8A-4147-A177-3AD203B41FA5}">
                      <a16:colId xmlns:a16="http://schemas.microsoft.com/office/drawing/2014/main" val="1531944601"/>
                    </a:ext>
                  </a:extLst>
                </a:gridCol>
              </a:tblGrid>
              <a:tr h="312936">
                <a:tc>
                  <a:txBody>
                    <a:bodyPr/>
                    <a:lstStyle/>
                    <a:p>
                      <a:pPr algn="l" latinLnBrk="0"/>
                      <a:r>
                        <a:rPr lang="en-US" sz="1000" b="1" dirty="0" err="1">
                          <a:solidFill>
                            <a:srgbClr val="000000"/>
                          </a:solidFill>
                          <a:effectLst/>
                          <a:latin typeface="Segoe UI Semibold" panose="020B0702040204020203" pitchFamily="34" charset="0"/>
                        </a:rPr>
                        <a:t>FSharp.Core</a:t>
                      </a: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Segoe UI Semibold" panose="020B0702040204020203" pitchFamily="34" charset="0"/>
                        </a:rPr>
                        <a:t> version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Segoe UI Semibold" panose="020B0702040204020203" pitchFamily="34" charset="0"/>
                        </a:rPr>
                        <a:t>F# and Visual Studio versions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Segoe UI Semibold" panose="020B0702040204020203" pitchFamily="34" charset="0"/>
                        </a:rPr>
                        <a:t>Target platforms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936619"/>
                  </a:ext>
                </a:extLst>
              </a:tr>
              <a:tr h="682304"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3.7.4.0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F# 4.0</a:t>
                      </a:r>
                      <a:br>
                        <a:rPr lang="en-US" sz="1000">
                          <a:effectLst/>
                        </a:rPr>
                      </a:b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Visual Studio 2015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Windows Store apps, Xamarin.iOS, Xamarin.Android, .NET Framework 4.5+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906673"/>
                  </a:ext>
                </a:extLst>
              </a:tr>
              <a:tr h="682304"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3.47.4.0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F# 4.0</a:t>
                      </a:r>
                      <a:br>
                        <a:rPr lang="en-US" sz="1000">
                          <a:effectLst/>
                        </a:rPr>
                      </a:b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Visual Studio 2015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Windows Store apps, Xamarin.iOS, Xamarin.Android, .NET Framework 4+, Silverlight 5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9936587"/>
                  </a:ext>
                </a:extLst>
              </a:tr>
              <a:tr h="866989"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3.78.4.0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F# 4.0</a:t>
                      </a:r>
                      <a:br>
                        <a:rPr lang="en-US" sz="1000">
                          <a:effectLst/>
                        </a:rPr>
                      </a:b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Visual Studio 2015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000" dirty="0">
                          <a:effectLst/>
                        </a:rPr>
                        <a:t>Windows Store apps, </a:t>
                      </a:r>
                      <a:r>
                        <a:rPr lang="en-US" sz="1000" dirty="0" err="1">
                          <a:effectLst/>
                        </a:rPr>
                        <a:t>Xamarin.iOS</a:t>
                      </a:r>
                      <a:r>
                        <a:rPr lang="en-US" sz="1000" dirty="0">
                          <a:effectLst/>
                        </a:rPr>
                        <a:t>, </a:t>
                      </a:r>
                      <a:r>
                        <a:rPr lang="en-US" sz="1000" dirty="0" err="1">
                          <a:effectLst/>
                        </a:rPr>
                        <a:t>Xamarin.Android</a:t>
                      </a:r>
                      <a:r>
                        <a:rPr lang="en-US" sz="1000" dirty="0">
                          <a:effectLst/>
                        </a:rPr>
                        <a:t>, .NET Framework 4.5+, Windows Phone 8, Silverlight 5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571108"/>
                  </a:ext>
                </a:extLst>
              </a:tr>
              <a:tr h="866989"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3.259.4.0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F# 4.0</a:t>
                      </a:r>
                      <a:br>
                        <a:rPr lang="en-US" sz="1000">
                          <a:effectLst/>
                        </a:rPr>
                      </a:b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Visual Studio 2015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Windows Store apps, Xamarin.iOS, Xamarin.Android, .NET Framework 4.5+, Windows Phone 8.1, Silverlight 5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0718635"/>
                  </a:ext>
                </a:extLst>
              </a:tr>
              <a:tr h="682304"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4.4.0.0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000">
                          <a:effectLst/>
                        </a:rPr>
                        <a:t>F# 4.0</a:t>
                      </a:r>
                      <a:br>
                        <a:rPr lang="en-US" sz="1000">
                          <a:effectLst/>
                        </a:rPr>
                      </a:b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Visual Studio 2015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000" dirty="0">
                          <a:effectLst/>
                        </a:rPr>
                        <a:t>.NET Framework 4.5+</a:t>
                      </a:r>
                    </a:p>
                  </a:txBody>
                  <a:tcPr marL="44382" marR="44382" marT="55478" marB="55478" anchor="ctr">
                    <a:lnL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65565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44521E84-FDDA-4F70-A549-199D729B7F7C}"/>
              </a:ext>
            </a:extLst>
          </p:cNvPr>
          <p:cNvSpPr/>
          <p:nvPr/>
        </p:nvSpPr>
        <p:spPr>
          <a:xfrm>
            <a:off x="5061357" y="576514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2"/>
              </a:rPr>
              <a:t>https://msdn.microsoft.com/en-us/visualfsharpdocs/conceptual/fsharp-core-library-reference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808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172CA-8D28-4BF6-8455-33ACAF618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60352"/>
            <a:ext cx="9905998" cy="536736"/>
          </a:xfrm>
        </p:spPr>
        <p:txBody>
          <a:bodyPr>
            <a:normAutofit fontScale="90000"/>
          </a:bodyPr>
          <a:lstStyle/>
          <a:p>
            <a:r>
              <a:rPr lang="en-US" dirty="0"/>
              <a:t>Do It All with F# on .NET Core</a:t>
            </a:r>
            <a:br>
              <a:rPr lang="en-US" dirty="0"/>
            </a:br>
            <a:r>
              <a:rPr lang="en-US" b="1" dirty="0"/>
              <a:t>Build a Web App with F# - Samples</a:t>
            </a:r>
            <a:br>
              <a:rPr lang="en-US" b="1" dirty="0"/>
            </a:br>
            <a:br>
              <a:rPr lang="en-US" b="1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D6E4E2-D9C9-4FE6-8919-1B5866A398EC}"/>
              </a:ext>
            </a:extLst>
          </p:cNvPr>
          <p:cNvSpPr/>
          <p:nvPr/>
        </p:nvSpPr>
        <p:spPr>
          <a:xfrm>
            <a:off x="900418" y="2097088"/>
            <a:ext cx="86714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B3B3B"/>
                </a:solidFill>
                <a:latin typeface="inherit"/>
              </a:rPr>
              <a:t>Giraffe</a:t>
            </a:r>
            <a:r>
              <a:rPr lang="en-US" dirty="0">
                <a:solidFill>
                  <a:srgbClr val="3B3B3B"/>
                </a:solidFill>
                <a:latin typeface="Segoe UI" panose="020B0502040204020203" pitchFamily="34" charset="0"/>
              </a:rPr>
              <a:t> (</a:t>
            </a:r>
            <a:r>
              <a:rPr lang="en-US" dirty="0">
                <a:solidFill>
                  <a:srgbClr val="0066DD"/>
                </a:solidFill>
                <a:latin typeface="inherit"/>
                <a:hlinkClick r:id="rId2"/>
              </a:rPr>
              <a:t>bit.ly/2Z4zPeP</a:t>
            </a:r>
            <a:r>
              <a:rPr lang="en-US" dirty="0">
                <a:solidFill>
                  <a:srgbClr val="3B3B3B"/>
                </a:solidFill>
                <a:latin typeface="Segoe UI" panose="020B0502040204020203" pitchFamily="34" charset="0"/>
              </a:rPr>
              <a:t>) </a:t>
            </a:r>
          </a:p>
          <a:p>
            <a:r>
              <a:rPr lang="en-US" b="1" dirty="0">
                <a:solidFill>
                  <a:srgbClr val="3B3B3B"/>
                </a:solidFill>
                <a:latin typeface="inherit"/>
              </a:rPr>
              <a:t>Saturn</a:t>
            </a:r>
            <a:r>
              <a:rPr lang="en-US" dirty="0">
                <a:solidFill>
                  <a:srgbClr val="3B3B3B"/>
                </a:solidFill>
                <a:latin typeface="Segoe UI" panose="020B0502040204020203" pitchFamily="34" charset="0"/>
              </a:rPr>
              <a:t> (</a:t>
            </a:r>
            <a:r>
              <a:rPr lang="en-US" dirty="0">
                <a:solidFill>
                  <a:srgbClr val="0066DD"/>
                </a:solidFill>
                <a:latin typeface="inherit"/>
                <a:hlinkClick r:id="rId3"/>
              </a:rPr>
              <a:t>bit.ly/2YjgGsl</a:t>
            </a:r>
            <a:r>
              <a:rPr lang="en-US" dirty="0">
                <a:solidFill>
                  <a:srgbClr val="3B3B3B"/>
                </a:solidFill>
                <a:latin typeface="Segoe UI" panose="020B0502040204020203" pitchFamily="34" charset="0"/>
              </a:rPr>
              <a:t>) </a:t>
            </a:r>
          </a:p>
          <a:p>
            <a:r>
              <a:rPr lang="en-US" b="1" dirty="0">
                <a:solidFill>
                  <a:srgbClr val="3B3B3B"/>
                </a:solidFill>
                <a:latin typeface="inherit"/>
              </a:rPr>
              <a:t>Suave</a:t>
            </a:r>
            <a:r>
              <a:rPr lang="en-US" dirty="0">
                <a:solidFill>
                  <a:srgbClr val="3B3B3B"/>
                </a:solidFill>
                <a:latin typeface="Segoe UI" panose="020B0502040204020203" pitchFamily="34" charset="0"/>
              </a:rPr>
              <a:t> (</a:t>
            </a:r>
            <a:r>
              <a:rPr lang="en-US" dirty="0">
                <a:solidFill>
                  <a:srgbClr val="0066DD"/>
                </a:solidFill>
                <a:latin typeface="inherit"/>
                <a:hlinkClick r:id="rId4"/>
              </a:rPr>
              <a:t>bit.ly/2YmDRSJ</a:t>
            </a:r>
            <a:r>
              <a:rPr lang="en-US" dirty="0">
                <a:solidFill>
                  <a:srgbClr val="3B3B3B"/>
                </a:solidFill>
                <a:latin typeface="Segoe UI" panose="020B0502040204020203" pitchFamily="34" charset="0"/>
              </a:rPr>
              <a:t>)</a:t>
            </a:r>
            <a:endParaRPr lang="en-US" b="0" i="0" dirty="0">
              <a:solidFill>
                <a:srgbClr val="3B3B3B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860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73901" y="3491485"/>
            <a:ext cx="366395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55" dirty="0">
                <a:solidFill>
                  <a:srgbClr val="F26722"/>
                </a:solidFill>
                <a:latin typeface="Calibri"/>
                <a:cs typeface="Calibri"/>
              </a:rPr>
              <a:t>Concise </a:t>
            </a:r>
            <a:r>
              <a:rPr sz="3200" spc="-245" dirty="0">
                <a:solidFill>
                  <a:srgbClr val="F26722"/>
                </a:solidFill>
                <a:latin typeface="Calibri"/>
                <a:cs typeface="Calibri"/>
              </a:rPr>
              <a:t>&amp;</a:t>
            </a:r>
            <a:r>
              <a:rPr sz="3200" spc="-229" dirty="0">
                <a:solidFill>
                  <a:srgbClr val="F26722"/>
                </a:solidFill>
                <a:latin typeface="Calibri"/>
                <a:cs typeface="Calibri"/>
              </a:rPr>
              <a:t> </a:t>
            </a:r>
            <a:r>
              <a:rPr sz="3200" spc="20" dirty="0">
                <a:solidFill>
                  <a:srgbClr val="F26722"/>
                </a:solidFill>
                <a:latin typeface="Calibri"/>
                <a:cs typeface="Calibri"/>
              </a:rPr>
              <a:t>Declarative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3020">
              <a:lnSpc>
                <a:spcPct val="100000"/>
              </a:lnSpc>
              <a:spcBef>
                <a:spcPts val="105"/>
              </a:spcBef>
            </a:pPr>
            <a:r>
              <a:rPr spc="-25" dirty="0"/>
              <a:t>Why</a:t>
            </a:r>
            <a:r>
              <a:rPr spc="-130" dirty="0"/>
              <a:t> </a:t>
            </a:r>
            <a:r>
              <a:rPr spc="-50" dirty="0"/>
              <a:t>F#?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3784600"/>
          </a:xfrm>
          <a:custGeom>
            <a:avLst/>
            <a:gdLst/>
            <a:ahLst/>
            <a:cxnLst/>
            <a:rect l="l" t="t" r="r" b="b"/>
            <a:pathLst>
              <a:path w="12192000" h="3784600">
                <a:moveTo>
                  <a:pt x="0" y="3784092"/>
                </a:moveTo>
                <a:lnTo>
                  <a:pt x="12192000" y="3784092"/>
                </a:lnTo>
                <a:lnTo>
                  <a:pt x="12192000" y="0"/>
                </a:lnTo>
                <a:lnTo>
                  <a:pt x="0" y="0"/>
                </a:lnTo>
                <a:lnTo>
                  <a:pt x="0" y="3784092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40080" y="2538983"/>
            <a:ext cx="585470" cy="414655"/>
          </a:xfrm>
          <a:custGeom>
            <a:avLst/>
            <a:gdLst/>
            <a:ahLst/>
            <a:cxnLst/>
            <a:rect l="l" t="t" r="r" b="b"/>
            <a:pathLst>
              <a:path w="585469" h="414655">
                <a:moveTo>
                  <a:pt x="0" y="0"/>
                </a:moveTo>
                <a:lnTo>
                  <a:pt x="585215" y="0"/>
                </a:lnTo>
                <a:lnTo>
                  <a:pt x="585215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225296" y="2538983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20367" y="2538983"/>
            <a:ext cx="3126105" cy="414655"/>
          </a:xfrm>
          <a:custGeom>
            <a:avLst/>
            <a:gdLst/>
            <a:ahLst/>
            <a:cxnLst/>
            <a:rect l="l" t="t" r="r" b="b"/>
            <a:pathLst>
              <a:path w="3126104" h="414655">
                <a:moveTo>
                  <a:pt x="0" y="0"/>
                </a:moveTo>
                <a:lnTo>
                  <a:pt x="3125724" y="0"/>
                </a:lnTo>
                <a:lnTo>
                  <a:pt x="3125724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27380" y="2497327"/>
            <a:ext cx="393065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let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square x = x *</a:t>
            </a:r>
            <a:r>
              <a:rPr sz="2800" spc="-5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x</a:t>
            </a:r>
            <a:endParaRPr sz="2800">
              <a:latin typeface="Consolas"/>
              <a:cs typeface="Consola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546091" y="2538983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5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40080" y="3092195"/>
            <a:ext cx="585470" cy="414655"/>
          </a:xfrm>
          <a:custGeom>
            <a:avLst/>
            <a:gdLst/>
            <a:ahLst/>
            <a:cxnLst/>
            <a:rect l="l" t="t" r="r" b="b"/>
            <a:pathLst>
              <a:path w="585469" h="414654">
                <a:moveTo>
                  <a:pt x="0" y="0"/>
                </a:moveTo>
                <a:lnTo>
                  <a:pt x="585215" y="0"/>
                </a:lnTo>
                <a:lnTo>
                  <a:pt x="585215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225296" y="3092195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80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20367" y="3092195"/>
            <a:ext cx="1953895" cy="414655"/>
          </a:xfrm>
          <a:custGeom>
            <a:avLst/>
            <a:gdLst/>
            <a:ahLst/>
            <a:cxnLst/>
            <a:rect l="l" t="t" r="r" b="b"/>
            <a:pathLst>
              <a:path w="1953895" h="414654">
                <a:moveTo>
                  <a:pt x="0" y="0"/>
                </a:moveTo>
                <a:lnTo>
                  <a:pt x="1953768" y="0"/>
                </a:lnTo>
                <a:lnTo>
                  <a:pt x="1953768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374135" y="3092195"/>
            <a:ext cx="1562100" cy="414655"/>
          </a:xfrm>
          <a:custGeom>
            <a:avLst/>
            <a:gdLst/>
            <a:ahLst/>
            <a:cxnLst/>
            <a:rect l="l" t="t" r="r" b="b"/>
            <a:pathLst>
              <a:path w="1562100" h="414654">
                <a:moveTo>
                  <a:pt x="0" y="0"/>
                </a:moveTo>
                <a:lnTo>
                  <a:pt x="1562100" y="0"/>
                </a:lnTo>
                <a:lnTo>
                  <a:pt x="1562100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36235" y="3092195"/>
            <a:ext cx="195580" cy="414655"/>
          </a:xfrm>
          <a:custGeom>
            <a:avLst/>
            <a:gdLst/>
            <a:ahLst/>
            <a:cxnLst/>
            <a:rect l="l" t="t" r="r" b="b"/>
            <a:pathLst>
              <a:path w="195579" h="414654">
                <a:moveTo>
                  <a:pt x="0" y="0"/>
                </a:moveTo>
                <a:lnTo>
                  <a:pt x="195072" y="0"/>
                </a:lnTo>
                <a:lnTo>
                  <a:pt x="195072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131308" y="3092195"/>
            <a:ext cx="2734310" cy="414655"/>
          </a:xfrm>
          <a:custGeom>
            <a:avLst/>
            <a:gdLst/>
            <a:ahLst/>
            <a:cxnLst/>
            <a:rect l="l" t="t" r="r" b="b"/>
            <a:pathLst>
              <a:path w="2734309" h="414654">
                <a:moveTo>
                  <a:pt x="0" y="0"/>
                </a:moveTo>
                <a:lnTo>
                  <a:pt x="2734056" y="0"/>
                </a:lnTo>
                <a:lnTo>
                  <a:pt x="2734056" y="414527"/>
                </a:lnTo>
                <a:lnTo>
                  <a:pt x="0" y="41452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88432" y="3050539"/>
            <a:ext cx="7289800" cy="21996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1435">
              <a:lnSpc>
                <a:spcPct val="100000"/>
              </a:lnSpc>
              <a:spcBef>
                <a:spcPts val="95"/>
              </a:spcBef>
            </a:pPr>
            <a:r>
              <a:rPr sz="2800" spc="-10" dirty="0">
                <a:solidFill>
                  <a:srgbClr val="0000FF"/>
                </a:solidFill>
                <a:latin typeface="Consolas"/>
                <a:cs typeface="Consolas"/>
              </a:rPr>
              <a:t>let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squared = List.map square</a:t>
            </a:r>
            <a:r>
              <a:rPr sz="2800" spc="-5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2800" spc="-5" dirty="0">
                <a:solidFill>
                  <a:srgbClr val="424344"/>
                </a:solidFill>
                <a:latin typeface="Consolas"/>
                <a:cs typeface="Consolas"/>
              </a:rPr>
              <a:t>[1;2;3]</a:t>
            </a:r>
            <a:endParaRPr sz="28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3200" spc="40" dirty="0">
                <a:solidFill>
                  <a:srgbClr val="818285"/>
                </a:solidFill>
                <a:latin typeface="Calibri"/>
                <a:cs typeface="Calibri"/>
              </a:rPr>
              <a:t>F# </a:t>
            </a:r>
            <a:r>
              <a:rPr sz="3200" spc="20" dirty="0">
                <a:solidFill>
                  <a:srgbClr val="818285"/>
                </a:solidFill>
                <a:latin typeface="Calibri"/>
                <a:cs typeface="Calibri"/>
              </a:rPr>
              <a:t>Declarative</a:t>
            </a:r>
            <a:r>
              <a:rPr sz="3200" spc="-170" dirty="0">
                <a:solidFill>
                  <a:srgbClr val="818285"/>
                </a:solidFill>
                <a:latin typeface="Calibri"/>
                <a:cs typeface="Calibri"/>
              </a:rPr>
              <a:t> </a:t>
            </a:r>
            <a:r>
              <a:rPr sz="3200" spc="50" dirty="0">
                <a:solidFill>
                  <a:srgbClr val="818285"/>
                </a:solidFill>
                <a:latin typeface="Calibri"/>
                <a:cs typeface="Calibri"/>
              </a:rPr>
              <a:t>Syntax</a:t>
            </a:r>
            <a:endParaRPr sz="3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919"/>
              </a:spcBef>
            </a:pPr>
            <a:r>
              <a:rPr sz="2400" spc="30" dirty="0">
                <a:solidFill>
                  <a:srgbClr val="818285"/>
                </a:solidFill>
                <a:latin typeface="Calibri"/>
                <a:cs typeface="Calibri"/>
              </a:rPr>
              <a:t>Focus </a:t>
            </a:r>
            <a:r>
              <a:rPr sz="2400" spc="-15" dirty="0">
                <a:solidFill>
                  <a:srgbClr val="818285"/>
                </a:solidFill>
                <a:latin typeface="Calibri"/>
                <a:cs typeface="Calibri"/>
              </a:rPr>
              <a:t>on‘what’, </a:t>
            </a:r>
            <a:r>
              <a:rPr sz="2400" spc="35" dirty="0">
                <a:solidFill>
                  <a:srgbClr val="818285"/>
                </a:solidFill>
                <a:latin typeface="Calibri"/>
                <a:cs typeface="Calibri"/>
              </a:rPr>
              <a:t>not</a:t>
            </a:r>
            <a:r>
              <a:rPr sz="2400" spc="-260" dirty="0">
                <a:solidFill>
                  <a:srgbClr val="818285"/>
                </a:solidFill>
                <a:latin typeface="Calibri"/>
                <a:cs typeface="Calibri"/>
              </a:rPr>
              <a:t> </a:t>
            </a:r>
            <a:r>
              <a:rPr sz="2400" spc="5" dirty="0">
                <a:solidFill>
                  <a:srgbClr val="818285"/>
                </a:solidFill>
                <a:latin typeface="Calibri"/>
                <a:cs typeface="Calibri"/>
              </a:rPr>
              <a:t>‘how’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314943" y="2534410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80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314943" y="3112006"/>
            <a:ext cx="1024255" cy="500380"/>
          </a:xfrm>
          <a:custGeom>
            <a:avLst/>
            <a:gdLst/>
            <a:ahLst/>
            <a:cxnLst/>
            <a:rect l="l" t="t" r="r" b="b"/>
            <a:pathLst>
              <a:path w="1024254" h="500379">
                <a:moveTo>
                  <a:pt x="249935" y="0"/>
                </a:moveTo>
                <a:lnTo>
                  <a:pt x="0" y="249935"/>
                </a:lnTo>
                <a:lnTo>
                  <a:pt x="249935" y="499871"/>
                </a:lnTo>
                <a:lnTo>
                  <a:pt x="249935" y="374903"/>
                </a:lnTo>
                <a:lnTo>
                  <a:pt x="1024127" y="374903"/>
                </a:lnTo>
                <a:lnTo>
                  <a:pt x="1024127" y="124967"/>
                </a:lnTo>
                <a:lnTo>
                  <a:pt x="249935" y="124967"/>
                </a:lnTo>
                <a:lnTo>
                  <a:pt x="249935" y="0"/>
                </a:lnTo>
                <a:close/>
              </a:path>
            </a:pathLst>
          </a:custGeom>
          <a:solidFill>
            <a:srgbClr val="9CCB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982456" y="160020"/>
            <a:ext cx="2996182" cy="29016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06230" y="546988"/>
            <a:ext cx="492950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100" dirty="0"/>
              <a:t>C# </a:t>
            </a:r>
            <a:r>
              <a:rPr spc="30" dirty="0"/>
              <a:t>Imperative</a:t>
            </a:r>
            <a:r>
              <a:rPr spc="-300" dirty="0"/>
              <a:t> </a:t>
            </a:r>
            <a:r>
              <a:rPr spc="70" dirty="0"/>
              <a:t>Syntax</a:t>
            </a:r>
          </a:p>
        </p:txBody>
      </p:sp>
      <p:sp>
        <p:nvSpPr>
          <p:cNvPr id="3" name="object 3"/>
          <p:cNvSpPr/>
          <p:nvPr/>
        </p:nvSpPr>
        <p:spPr>
          <a:xfrm>
            <a:off x="605027" y="1758695"/>
            <a:ext cx="10991215" cy="4535805"/>
          </a:xfrm>
          <a:custGeom>
            <a:avLst/>
            <a:gdLst/>
            <a:ahLst/>
            <a:cxnLst/>
            <a:rect l="l" t="t" r="r" b="b"/>
            <a:pathLst>
              <a:path w="10991215" h="4535805">
                <a:moveTo>
                  <a:pt x="0" y="0"/>
                </a:moveTo>
                <a:lnTo>
                  <a:pt x="10991088" y="0"/>
                </a:lnTo>
                <a:lnTo>
                  <a:pt x="10991088" y="4535424"/>
                </a:lnTo>
                <a:lnTo>
                  <a:pt x="0" y="4535424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88250" y="1898395"/>
            <a:ext cx="490855" cy="208915"/>
          </a:xfrm>
          <a:custGeom>
            <a:avLst/>
            <a:gdLst/>
            <a:ahLst/>
            <a:cxnLst/>
            <a:rect l="l" t="t" r="r" b="b"/>
            <a:pathLst>
              <a:path w="490855" h="208914">
                <a:moveTo>
                  <a:pt x="0" y="0"/>
                </a:moveTo>
                <a:lnTo>
                  <a:pt x="490727" y="0"/>
                </a:lnTo>
                <a:lnTo>
                  <a:pt x="490727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78978" y="189839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59" h="208914">
                <a:moveTo>
                  <a:pt x="0" y="0"/>
                </a:moveTo>
                <a:lnTo>
                  <a:pt x="99059" y="0"/>
                </a:lnTo>
                <a:lnTo>
                  <a:pt x="99059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78038" y="1898395"/>
            <a:ext cx="688975" cy="208915"/>
          </a:xfrm>
          <a:custGeom>
            <a:avLst/>
            <a:gdLst/>
            <a:ahLst/>
            <a:cxnLst/>
            <a:rect l="l" t="t" r="r" b="b"/>
            <a:pathLst>
              <a:path w="688975" h="208914">
                <a:moveTo>
                  <a:pt x="0" y="0"/>
                </a:moveTo>
                <a:lnTo>
                  <a:pt x="688848" y="0"/>
                </a:lnTo>
                <a:lnTo>
                  <a:pt x="688848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066886" y="189839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165946" y="189839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265006" y="1898395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88250" y="2238248"/>
            <a:ext cx="786765" cy="208915"/>
          </a:xfrm>
          <a:custGeom>
            <a:avLst/>
            <a:gdLst/>
            <a:ahLst/>
            <a:cxnLst/>
            <a:rect l="l" t="t" r="r" b="b"/>
            <a:pathLst>
              <a:path w="786765" h="208914">
                <a:moveTo>
                  <a:pt x="0" y="0"/>
                </a:moveTo>
                <a:lnTo>
                  <a:pt x="786383" y="0"/>
                </a:lnTo>
                <a:lnTo>
                  <a:pt x="786383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74634" y="2238248"/>
            <a:ext cx="591820" cy="208915"/>
          </a:xfrm>
          <a:custGeom>
            <a:avLst/>
            <a:gdLst/>
            <a:ahLst/>
            <a:cxnLst/>
            <a:rect l="l" t="t" r="r" b="b"/>
            <a:pathLst>
              <a:path w="591819" h="208914">
                <a:moveTo>
                  <a:pt x="0" y="0"/>
                </a:moveTo>
                <a:lnTo>
                  <a:pt x="591312" y="0"/>
                </a:lnTo>
                <a:lnTo>
                  <a:pt x="59131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165946" y="223824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265006" y="2238248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1" y="0"/>
                </a:lnTo>
                <a:lnTo>
                  <a:pt x="29413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559138" y="223824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658198" y="2238248"/>
            <a:ext cx="688975" cy="208915"/>
          </a:xfrm>
          <a:custGeom>
            <a:avLst/>
            <a:gdLst/>
            <a:ahLst/>
            <a:cxnLst/>
            <a:rect l="l" t="t" r="r" b="b"/>
            <a:pathLst>
              <a:path w="688975" h="208914">
                <a:moveTo>
                  <a:pt x="0" y="0"/>
                </a:moveTo>
                <a:lnTo>
                  <a:pt x="688847" y="0"/>
                </a:lnTo>
                <a:lnTo>
                  <a:pt x="688847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347046" y="2238248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5" y="0"/>
                </a:lnTo>
                <a:lnTo>
                  <a:pt x="29565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42702" y="223824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741763" y="2238248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2" y="0"/>
                </a:lnTo>
                <a:lnTo>
                  <a:pt x="29413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035894" y="2238248"/>
            <a:ext cx="198120" cy="208915"/>
          </a:xfrm>
          <a:custGeom>
            <a:avLst/>
            <a:gdLst/>
            <a:ahLst/>
            <a:cxnLst/>
            <a:rect l="l" t="t" r="r" b="b"/>
            <a:pathLst>
              <a:path w="198120" h="208914">
                <a:moveTo>
                  <a:pt x="0" y="0"/>
                </a:moveTo>
                <a:lnTo>
                  <a:pt x="198120" y="0"/>
                </a:lnTo>
                <a:lnTo>
                  <a:pt x="19812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234014" y="223824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88250" y="2579623"/>
            <a:ext cx="586740" cy="208915"/>
          </a:xfrm>
          <a:custGeom>
            <a:avLst/>
            <a:gdLst/>
            <a:ahLst/>
            <a:cxnLst/>
            <a:rect l="l" t="t" r="r" b="b"/>
            <a:pathLst>
              <a:path w="586740" h="208914">
                <a:moveTo>
                  <a:pt x="0" y="0"/>
                </a:moveTo>
                <a:lnTo>
                  <a:pt x="586740" y="0"/>
                </a:lnTo>
                <a:lnTo>
                  <a:pt x="58674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374990" y="2579623"/>
            <a:ext cx="585470" cy="208915"/>
          </a:xfrm>
          <a:custGeom>
            <a:avLst/>
            <a:gdLst/>
            <a:ahLst/>
            <a:cxnLst/>
            <a:rect l="l" t="t" r="r" b="b"/>
            <a:pathLst>
              <a:path w="585469" h="208914">
                <a:moveTo>
                  <a:pt x="0" y="0"/>
                </a:moveTo>
                <a:lnTo>
                  <a:pt x="585215" y="0"/>
                </a:lnTo>
                <a:lnTo>
                  <a:pt x="58521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960206" y="2579623"/>
            <a:ext cx="589915" cy="208915"/>
          </a:xfrm>
          <a:custGeom>
            <a:avLst/>
            <a:gdLst/>
            <a:ahLst/>
            <a:cxnLst/>
            <a:rect l="l" t="t" r="r" b="b"/>
            <a:pathLst>
              <a:path w="589914" h="208914">
                <a:moveTo>
                  <a:pt x="0" y="0"/>
                </a:moveTo>
                <a:lnTo>
                  <a:pt x="589788" y="0"/>
                </a:lnTo>
                <a:lnTo>
                  <a:pt x="589788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2549994" y="2579623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649054" y="2579623"/>
            <a:ext cx="492759" cy="208915"/>
          </a:xfrm>
          <a:custGeom>
            <a:avLst/>
            <a:gdLst/>
            <a:ahLst/>
            <a:cxnLst/>
            <a:rect l="l" t="t" r="r" b="b"/>
            <a:pathLst>
              <a:path w="492760" h="208914">
                <a:moveTo>
                  <a:pt x="0" y="0"/>
                </a:moveTo>
                <a:lnTo>
                  <a:pt x="492251" y="0"/>
                </a:lnTo>
                <a:lnTo>
                  <a:pt x="49225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141306" y="2579623"/>
            <a:ext cx="196850" cy="208915"/>
          </a:xfrm>
          <a:custGeom>
            <a:avLst/>
            <a:gdLst/>
            <a:ahLst/>
            <a:cxnLst/>
            <a:rect l="l" t="t" r="r" b="b"/>
            <a:pathLst>
              <a:path w="196850" h="208914">
                <a:moveTo>
                  <a:pt x="0" y="0"/>
                </a:moveTo>
                <a:lnTo>
                  <a:pt x="196595" y="0"/>
                </a:lnTo>
                <a:lnTo>
                  <a:pt x="19659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3337902" y="2579623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88250" y="2919476"/>
            <a:ext cx="586740" cy="208915"/>
          </a:xfrm>
          <a:custGeom>
            <a:avLst/>
            <a:gdLst/>
            <a:ahLst/>
            <a:cxnLst/>
            <a:rect l="l" t="t" r="r" b="b"/>
            <a:pathLst>
              <a:path w="586740" h="208914">
                <a:moveTo>
                  <a:pt x="0" y="0"/>
                </a:moveTo>
                <a:lnTo>
                  <a:pt x="586740" y="0"/>
                </a:lnTo>
                <a:lnTo>
                  <a:pt x="58674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374990" y="2919476"/>
            <a:ext cx="196850" cy="208915"/>
          </a:xfrm>
          <a:custGeom>
            <a:avLst/>
            <a:gdLst/>
            <a:ahLst/>
            <a:cxnLst/>
            <a:rect l="l" t="t" r="r" b="b"/>
            <a:pathLst>
              <a:path w="196850" h="208914">
                <a:moveTo>
                  <a:pt x="0" y="0"/>
                </a:moveTo>
                <a:lnTo>
                  <a:pt x="196596" y="0"/>
                </a:lnTo>
                <a:lnTo>
                  <a:pt x="19659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571586" y="2919476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59" y="0"/>
                </a:lnTo>
                <a:lnTo>
                  <a:pt x="99059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670646" y="2919476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788250" y="3259328"/>
            <a:ext cx="786765" cy="208915"/>
          </a:xfrm>
          <a:custGeom>
            <a:avLst/>
            <a:gdLst/>
            <a:ahLst/>
            <a:cxnLst/>
            <a:rect l="l" t="t" r="r" b="b"/>
            <a:pathLst>
              <a:path w="786765" h="208914">
                <a:moveTo>
                  <a:pt x="0" y="0"/>
                </a:moveTo>
                <a:lnTo>
                  <a:pt x="786383" y="0"/>
                </a:lnTo>
                <a:lnTo>
                  <a:pt x="786383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574634" y="3259328"/>
            <a:ext cx="591820" cy="208915"/>
          </a:xfrm>
          <a:custGeom>
            <a:avLst/>
            <a:gdLst/>
            <a:ahLst/>
            <a:cxnLst/>
            <a:rect l="l" t="t" r="r" b="b"/>
            <a:pathLst>
              <a:path w="591819" h="208914">
                <a:moveTo>
                  <a:pt x="0" y="0"/>
                </a:moveTo>
                <a:lnTo>
                  <a:pt x="591312" y="0"/>
                </a:lnTo>
                <a:lnTo>
                  <a:pt x="59131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165946" y="325932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2265006" y="3259328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2" y="0"/>
                </a:lnTo>
                <a:lnTo>
                  <a:pt x="39319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2658198" y="325932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2755734" y="3259328"/>
            <a:ext cx="492759" cy="208915"/>
          </a:xfrm>
          <a:custGeom>
            <a:avLst/>
            <a:gdLst/>
            <a:ahLst/>
            <a:cxnLst/>
            <a:rect l="l" t="t" r="r" b="b"/>
            <a:pathLst>
              <a:path w="492760" h="208914">
                <a:moveTo>
                  <a:pt x="0" y="0"/>
                </a:moveTo>
                <a:lnTo>
                  <a:pt x="492251" y="0"/>
                </a:lnTo>
                <a:lnTo>
                  <a:pt x="49225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3247986" y="3259328"/>
            <a:ext cx="591820" cy="208915"/>
          </a:xfrm>
          <a:custGeom>
            <a:avLst/>
            <a:gdLst/>
            <a:ahLst/>
            <a:cxnLst/>
            <a:rect l="l" t="t" r="r" b="b"/>
            <a:pathLst>
              <a:path w="591820" h="208914">
                <a:moveTo>
                  <a:pt x="0" y="0"/>
                </a:moveTo>
                <a:lnTo>
                  <a:pt x="591312" y="0"/>
                </a:lnTo>
                <a:lnTo>
                  <a:pt x="59131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3839298" y="3259328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5" y="0"/>
                </a:lnTo>
                <a:lnTo>
                  <a:pt x="29565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4954" y="3259328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1" y="0"/>
                </a:lnTo>
                <a:lnTo>
                  <a:pt x="39319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528146" y="3259328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5" y="0"/>
                </a:lnTo>
                <a:lnTo>
                  <a:pt x="29565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4823802" y="325932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788250" y="3600703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969350" y="3600703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2" y="0"/>
                </a:lnTo>
                <a:lnTo>
                  <a:pt x="39319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2362542" y="3600703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2461602" y="3600703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1" y="0"/>
                </a:lnTo>
                <a:lnTo>
                  <a:pt x="29413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2755734" y="3600703"/>
            <a:ext cx="986155" cy="208915"/>
          </a:xfrm>
          <a:custGeom>
            <a:avLst/>
            <a:gdLst/>
            <a:ahLst/>
            <a:cxnLst/>
            <a:rect l="l" t="t" r="r" b="b"/>
            <a:pathLst>
              <a:path w="986154" h="208914">
                <a:moveTo>
                  <a:pt x="0" y="0"/>
                </a:moveTo>
                <a:lnTo>
                  <a:pt x="986028" y="0"/>
                </a:lnTo>
                <a:lnTo>
                  <a:pt x="986028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3741763" y="3600703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2" y="0"/>
                </a:lnTo>
                <a:lnTo>
                  <a:pt x="29413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4035894" y="3600703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4134954" y="3600703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1" y="0"/>
                </a:lnTo>
                <a:lnTo>
                  <a:pt x="39319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4528146" y="3600703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4627206" y="3600703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5" y="0"/>
                </a:lnTo>
                <a:lnTo>
                  <a:pt x="29565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4922863" y="3600703"/>
            <a:ext cx="394970" cy="208915"/>
          </a:xfrm>
          <a:custGeom>
            <a:avLst/>
            <a:gdLst/>
            <a:ahLst/>
            <a:cxnLst/>
            <a:rect l="l" t="t" r="r" b="b"/>
            <a:pathLst>
              <a:path w="394970" h="208914">
                <a:moveTo>
                  <a:pt x="0" y="0"/>
                </a:moveTo>
                <a:lnTo>
                  <a:pt x="394715" y="0"/>
                </a:lnTo>
                <a:lnTo>
                  <a:pt x="39471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5317578" y="3600703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788250" y="3940555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1969350" y="3940555"/>
            <a:ext cx="885825" cy="208915"/>
          </a:xfrm>
          <a:custGeom>
            <a:avLst/>
            <a:gdLst/>
            <a:ahLst/>
            <a:cxnLst/>
            <a:rect l="l" t="t" r="r" b="b"/>
            <a:pathLst>
              <a:path w="885825" h="208914">
                <a:moveTo>
                  <a:pt x="0" y="0"/>
                </a:moveTo>
                <a:lnTo>
                  <a:pt x="885444" y="0"/>
                </a:lnTo>
                <a:lnTo>
                  <a:pt x="885444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2854794" y="3940555"/>
            <a:ext cx="394970" cy="208915"/>
          </a:xfrm>
          <a:custGeom>
            <a:avLst/>
            <a:gdLst/>
            <a:ahLst/>
            <a:cxnLst/>
            <a:rect l="l" t="t" r="r" b="b"/>
            <a:pathLst>
              <a:path w="394969" h="208914">
                <a:moveTo>
                  <a:pt x="0" y="0"/>
                </a:moveTo>
                <a:lnTo>
                  <a:pt x="394716" y="0"/>
                </a:lnTo>
                <a:lnTo>
                  <a:pt x="394716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3249510" y="3940555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5" y="0"/>
                </a:lnTo>
                <a:lnTo>
                  <a:pt x="97535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788250" y="4280408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1969350" y="4280408"/>
            <a:ext cx="885825" cy="208915"/>
          </a:xfrm>
          <a:custGeom>
            <a:avLst/>
            <a:gdLst/>
            <a:ahLst/>
            <a:cxnLst/>
            <a:rect l="l" t="t" r="r" b="b"/>
            <a:pathLst>
              <a:path w="885825" h="208914">
                <a:moveTo>
                  <a:pt x="0" y="0"/>
                </a:moveTo>
                <a:lnTo>
                  <a:pt x="885444" y="0"/>
                </a:lnTo>
                <a:lnTo>
                  <a:pt x="885444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2854794" y="4280408"/>
            <a:ext cx="394970" cy="208915"/>
          </a:xfrm>
          <a:custGeom>
            <a:avLst/>
            <a:gdLst/>
            <a:ahLst/>
            <a:cxnLst/>
            <a:rect l="l" t="t" r="r" b="b"/>
            <a:pathLst>
              <a:path w="394969" h="208914">
                <a:moveTo>
                  <a:pt x="0" y="0"/>
                </a:moveTo>
                <a:lnTo>
                  <a:pt x="394716" y="0"/>
                </a:lnTo>
                <a:lnTo>
                  <a:pt x="394716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3249510" y="428040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5" y="0"/>
                </a:lnTo>
                <a:lnTo>
                  <a:pt x="97535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788250" y="4621784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1969350" y="4621784"/>
            <a:ext cx="885825" cy="208915"/>
          </a:xfrm>
          <a:custGeom>
            <a:avLst/>
            <a:gdLst/>
            <a:ahLst/>
            <a:cxnLst/>
            <a:rect l="l" t="t" r="r" b="b"/>
            <a:pathLst>
              <a:path w="885825" h="208914">
                <a:moveTo>
                  <a:pt x="0" y="0"/>
                </a:moveTo>
                <a:lnTo>
                  <a:pt x="885444" y="0"/>
                </a:lnTo>
                <a:lnTo>
                  <a:pt x="885444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2854794" y="4621784"/>
            <a:ext cx="394970" cy="208915"/>
          </a:xfrm>
          <a:custGeom>
            <a:avLst/>
            <a:gdLst/>
            <a:ahLst/>
            <a:cxnLst/>
            <a:rect l="l" t="t" r="r" b="b"/>
            <a:pathLst>
              <a:path w="394969" h="208914">
                <a:moveTo>
                  <a:pt x="0" y="0"/>
                </a:moveTo>
                <a:lnTo>
                  <a:pt x="394716" y="0"/>
                </a:lnTo>
                <a:lnTo>
                  <a:pt x="394716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3249510" y="4621784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5" y="0"/>
                </a:lnTo>
                <a:lnTo>
                  <a:pt x="97535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788250" y="4961635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1969350" y="4961635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2" y="0"/>
                </a:lnTo>
                <a:lnTo>
                  <a:pt x="39319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2362542" y="496163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2461602" y="4961635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1" y="0"/>
                </a:lnTo>
                <a:lnTo>
                  <a:pt x="29413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2755734" y="4961635"/>
            <a:ext cx="1183005" cy="208915"/>
          </a:xfrm>
          <a:custGeom>
            <a:avLst/>
            <a:gdLst/>
            <a:ahLst/>
            <a:cxnLst/>
            <a:rect l="l" t="t" r="r" b="b"/>
            <a:pathLst>
              <a:path w="1183004" h="208914">
                <a:moveTo>
                  <a:pt x="0" y="0"/>
                </a:moveTo>
                <a:lnTo>
                  <a:pt x="1182623" y="0"/>
                </a:lnTo>
                <a:lnTo>
                  <a:pt x="1182623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3938358" y="4961635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2" y="0"/>
                </a:lnTo>
                <a:lnTo>
                  <a:pt x="29413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/>
          <p:nvPr/>
        </p:nvSpPr>
        <p:spPr>
          <a:xfrm>
            <a:off x="4232490" y="496163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4" name="object 74"/>
          <p:cNvSpPr/>
          <p:nvPr/>
        </p:nvSpPr>
        <p:spPr>
          <a:xfrm>
            <a:off x="4331550" y="4961635"/>
            <a:ext cx="393700" cy="208915"/>
          </a:xfrm>
          <a:custGeom>
            <a:avLst/>
            <a:gdLst/>
            <a:ahLst/>
            <a:cxnLst/>
            <a:rect l="l" t="t" r="r" b="b"/>
            <a:pathLst>
              <a:path w="393700" h="208914">
                <a:moveTo>
                  <a:pt x="0" y="0"/>
                </a:moveTo>
                <a:lnTo>
                  <a:pt x="393191" y="0"/>
                </a:lnTo>
                <a:lnTo>
                  <a:pt x="39319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5" name="object 75"/>
          <p:cNvSpPr/>
          <p:nvPr/>
        </p:nvSpPr>
        <p:spPr>
          <a:xfrm>
            <a:off x="4724743" y="496163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6" name="object 76"/>
          <p:cNvSpPr/>
          <p:nvPr/>
        </p:nvSpPr>
        <p:spPr>
          <a:xfrm>
            <a:off x="4823802" y="4961635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5" y="0"/>
                </a:lnTo>
                <a:lnTo>
                  <a:pt x="29565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7" name="object 77"/>
          <p:cNvSpPr/>
          <p:nvPr/>
        </p:nvSpPr>
        <p:spPr>
          <a:xfrm>
            <a:off x="5119458" y="4961635"/>
            <a:ext cx="394970" cy="208915"/>
          </a:xfrm>
          <a:custGeom>
            <a:avLst/>
            <a:gdLst/>
            <a:ahLst/>
            <a:cxnLst/>
            <a:rect l="l" t="t" r="r" b="b"/>
            <a:pathLst>
              <a:path w="394970" h="208914">
                <a:moveTo>
                  <a:pt x="0" y="0"/>
                </a:moveTo>
                <a:lnTo>
                  <a:pt x="394715" y="0"/>
                </a:lnTo>
                <a:lnTo>
                  <a:pt x="39471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8" name="object 78"/>
          <p:cNvSpPr/>
          <p:nvPr/>
        </p:nvSpPr>
        <p:spPr>
          <a:xfrm>
            <a:off x="5514175" y="4961635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788250" y="5301488"/>
            <a:ext cx="1181100" cy="208915"/>
          </a:xfrm>
          <a:custGeom>
            <a:avLst/>
            <a:gdLst/>
            <a:ahLst/>
            <a:cxnLst/>
            <a:rect l="l" t="t" r="r" b="b"/>
            <a:pathLst>
              <a:path w="1181100" h="208914">
                <a:moveTo>
                  <a:pt x="0" y="0"/>
                </a:moveTo>
                <a:lnTo>
                  <a:pt x="1181100" y="0"/>
                </a:lnTo>
                <a:lnTo>
                  <a:pt x="118110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1969350" y="5301488"/>
            <a:ext cx="295910" cy="208915"/>
          </a:xfrm>
          <a:custGeom>
            <a:avLst/>
            <a:gdLst/>
            <a:ahLst/>
            <a:cxnLst/>
            <a:rect l="l" t="t" r="r" b="b"/>
            <a:pathLst>
              <a:path w="295910" h="208914">
                <a:moveTo>
                  <a:pt x="0" y="0"/>
                </a:moveTo>
                <a:lnTo>
                  <a:pt x="295656" y="0"/>
                </a:lnTo>
                <a:lnTo>
                  <a:pt x="29565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2265006" y="530148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2362542" y="530148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2461602" y="5301488"/>
            <a:ext cx="294640" cy="208915"/>
          </a:xfrm>
          <a:custGeom>
            <a:avLst/>
            <a:gdLst/>
            <a:ahLst/>
            <a:cxnLst/>
            <a:rect l="l" t="t" r="r" b="b"/>
            <a:pathLst>
              <a:path w="294639" h="208914">
                <a:moveTo>
                  <a:pt x="0" y="0"/>
                </a:moveTo>
                <a:lnTo>
                  <a:pt x="294131" y="0"/>
                </a:lnTo>
                <a:lnTo>
                  <a:pt x="29413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2755734" y="530148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2854794" y="530148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2953854" y="530148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3051390" y="5301488"/>
            <a:ext cx="492759" cy="208915"/>
          </a:xfrm>
          <a:custGeom>
            <a:avLst/>
            <a:gdLst/>
            <a:ahLst/>
            <a:cxnLst/>
            <a:rect l="l" t="t" r="r" b="b"/>
            <a:pathLst>
              <a:path w="492760" h="208914">
                <a:moveTo>
                  <a:pt x="0" y="0"/>
                </a:moveTo>
                <a:lnTo>
                  <a:pt x="492251" y="0"/>
                </a:lnTo>
                <a:lnTo>
                  <a:pt x="49225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3543643" y="530148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3642702" y="5301488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3741763" y="5301488"/>
            <a:ext cx="196850" cy="208915"/>
          </a:xfrm>
          <a:custGeom>
            <a:avLst/>
            <a:gdLst/>
            <a:ahLst/>
            <a:cxnLst/>
            <a:rect l="l" t="t" r="r" b="b"/>
            <a:pathLst>
              <a:path w="196850" h="208914">
                <a:moveTo>
                  <a:pt x="0" y="0"/>
                </a:moveTo>
                <a:lnTo>
                  <a:pt x="196596" y="0"/>
                </a:lnTo>
                <a:lnTo>
                  <a:pt x="19659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3938358" y="5301488"/>
            <a:ext cx="1082040" cy="208915"/>
          </a:xfrm>
          <a:custGeom>
            <a:avLst/>
            <a:gdLst/>
            <a:ahLst/>
            <a:cxnLst/>
            <a:rect l="l" t="t" r="r" b="b"/>
            <a:pathLst>
              <a:path w="1082039" h="208914">
                <a:moveTo>
                  <a:pt x="0" y="0"/>
                </a:moveTo>
                <a:lnTo>
                  <a:pt x="1082039" y="0"/>
                </a:lnTo>
                <a:lnTo>
                  <a:pt x="1082039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5020398" y="5301488"/>
            <a:ext cx="198120" cy="208915"/>
          </a:xfrm>
          <a:custGeom>
            <a:avLst/>
            <a:gdLst/>
            <a:ahLst/>
            <a:cxnLst/>
            <a:rect l="l" t="t" r="r" b="b"/>
            <a:pathLst>
              <a:path w="198120" h="208914">
                <a:moveTo>
                  <a:pt x="0" y="0"/>
                </a:moveTo>
                <a:lnTo>
                  <a:pt x="198120" y="0"/>
                </a:lnTo>
                <a:lnTo>
                  <a:pt x="19812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5218519" y="530148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5316054" y="5301488"/>
            <a:ext cx="591820" cy="208915"/>
          </a:xfrm>
          <a:custGeom>
            <a:avLst/>
            <a:gdLst/>
            <a:ahLst/>
            <a:cxnLst/>
            <a:rect l="l" t="t" r="r" b="b"/>
            <a:pathLst>
              <a:path w="591820" h="208914">
                <a:moveTo>
                  <a:pt x="0" y="0"/>
                </a:moveTo>
                <a:lnTo>
                  <a:pt x="591312" y="0"/>
                </a:lnTo>
                <a:lnTo>
                  <a:pt x="591312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5907366" y="5301488"/>
            <a:ext cx="1082040" cy="208915"/>
          </a:xfrm>
          <a:custGeom>
            <a:avLst/>
            <a:gdLst/>
            <a:ahLst/>
            <a:cxnLst/>
            <a:rect l="l" t="t" r="r" b="b"/>
            <a:pathLst>
              <a:path w="1082040" h="208914">
                <a:moveTo>
                  <a:pt x="0" y="0"/>
                </a:moveTo>
                <a:lnTo>
                  <a:pt x="1082039" y="0"/>
                </a:lnTo>
                <a:lnTo>
                  <a:pt x="1082039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6989406" y="5301488"/>
            <a:ext cx="1379220" cy="208915"/>
          </a:xfrm>
          <a:custGeom>
            <a:avLst/>
            <a:gdLst/>
            <a:ahLst/>
            <a:cxnLst/>
            <a:rect l="l" t="t" r="r" b="b"/>
            <a:pathLst>
              <a:path w="1379220" h="208914">
                <a:moveTo>
                  <a:pt x="0" y="0"/>
                </a:moveTo>
                <a:lnTo>
                  <a:pt x="1379220" y="0"/>
                </a:lnTo>
                <a:lnTo>
                  <a:pt x="137922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8368627" y="530148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90" h="208914">
                <a:moveTo>
                  <a:pt x="0" y="0"/>
                </a:moveTo>
                <a:lnTo>
                  <a:pt x="97535" y="0"/>
                </a:lnTo>
                <a:lnTo>
                  <a:pt x="9753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8466163" y="5301488"/>
            <a:ext cx="591820" cy="208915"/>
          </a:xfrm>
          <a:custGeom>
            <a:avLst/>
            <a:gdLst/>
            <a:ahLst/>
            <a:cxnLst/>
            <a:rect l="l" t="t" r="r" b="b"/>
            <a:pathLst>
              <a:path w="591820" h="208914">
                <a:moveTo>
                  <a:pt x="0" y="0"/>
                </a:moveTo>
                <a:lnTo>
                  <a:pt x="591311" y="0"/>
                </a:lnTo>
                <a:lnTo>
                  <a:pt x="591311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9057475" y="5301488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90" h="208914">
                <a:moveTo>
                  <a:pt x="0" y="0"/>
                </a:moveTo>
                <a:lnTo>
                  <a:pt x="97535" y="0"/>
                </a:lnTo>
                <a:lnTo>
                  <a:pt x="97535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788250" y="5642864"/>
            <a:ext cx="786765" cy="208915"/>
          </a:xfrm>
          <a:custGeom>
            <a:avLst/>
            <a:gdLst/>
            <a:ahLst/>
            <a:cxnLst/>
            <a:rect l="l" t="t" r="r" b="b"/>
            <a:pathLst>
              <a:path w="786765" h="208914">
                <a:moveTo>
                  <a:pt x="0" y="0"/>
                </a:moveTo>
                <a:lnTo>
                  <a:pt x="786383" y="0"/>
                </a:lnTo>
                <a:lnTo>
                  <a:pt x="786383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1574634" y="5642864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60" h="208914">
                <a:moveTo>
                  <a:pt x="0" y="0"/>
                </a:moveTo>
                <a:lnTo>
                  <a:pt x="99060" y="0"/>
                </a:lnTo>
                <a:lnTo>
                  <a:pt x="99060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1673694" y="5642864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89" h="208914">
                <a:moveTo>
                  <a:pt x="0" y="0"/>
                </a:moveTo>
                <a:lnTo>
                  <a:pt x="97536" y="0"/>
                </a:lnTo>
                <a:lnTo>
                  <a:pt x="97536" y="208787"/>
                </a:lnTo>
                <a:lnTo>
                  <a:pt x="0" y="208787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788250" y="5982715"/>
            <a:ext cx="99060" cy="208915"/>
          </a:xfrm>
          <a:custGeom>
            <a:avLst/>
            <a:gdLst/>
            <a:ahLst/>
            <a:cxnLst/>
            <a:rect l="l" t="t" r="r" b="b"/>
            <a:pathLst>
              <a:path w="99059" h="208914">
                <a:moveTo>
                  <a:pt x="0" y="0"/>
                </a:moveTo>
                <a:lnTo>
                  <a:pt x="99060" y="0"/>
                </a:lnTo>
                <a:lnTo>
                  <a:pt x="99060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 txBox="1"/>
          <p:nvPr/>
        </p:nvSpPr>
        <p:spPr>
          <a:xfrm>
            <a:off x="775550" y="1746093"/>
            <a:ext cx="8293734" cy="4450080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class </a:t>
            </a:r>
            <a:r>
              <a:rPr sz="1400" dirty="0">
                <a:solidFill>
                  <a:srgbClr val="2B91AF"/>
                </a:solidFill>
                <a:latin typeface="Consolas"/>
                <a:cs typeface="Consolas"/>
              </a:rPr>
              <a:t>Program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{</a:t>
            </a:r>
            <a:endParaRPr sz="1400">
              <a:latin typeface="Consolas"/>
              <a:cs typeface="Consolas"/>
            </a:endParaRPr>
          </a:p>
          <a:p>
            <a:pPr marL="1184275" marR="4927600" indent="-386080">
              <a:lnSpc>
                <a:spcPts val="2690"/>
              </a:lnSpc>
              <a:spcBef>
                <a:spcPts val="244"/>
              </a:spcBef>
            </a:pP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static int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Square(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int </a:t>
            </a:r>
            <a:r>
              <a:rPr sz="1400" spc="-5" dirty="0">
                <a:solidFill>
                  <a:srgbClr val="424344"/>
                </a:solidFill>
                <a:latin typeface="Consolas"/>
                <a:cs typeface="Consolas"/>
              </a:rPr>
              <a:t>x)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{  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return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x *</a:t>
            </a:r>
            <a:r>
              <a:rPr sz="1400" spc="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x;</a:t>
            </a:r>
            <a:endParaRPr sz="1400">
              <a:latin typeface="Consolas"/>
              <a:cs typeface="Consolas"/>
            </a:endParaRPr>
          </a:p>
          <a:p>
            <a:pPr marL="795655">
              <a:lnSpc>
                <a:spcPct val="100000"/>
              </a:lnSpc>
              <a:spcBef>
                <a:spcPts val="735"/>
              </a:spcBef>
            </a:pP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1400">
              <a:latin typeface="Consolas"/>
              <a:cs typeface="Consolas"/>
            </a:endParaRPr>
          </a:p>
          <a:p>
            <a:pPr marL="798830">
              <a:lnSpc>
                <a:spcPct val="100000"/>
              </a:lnSpc>
              <a:spcBef>
                <a:spcPts val="994"/>
              </a:spcBef>
            </a:pP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static void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Main(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string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[] args)</a:t>
            </a:r>
            <a:r>
              <a:rPr sz="1400" spc="25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{</a:t>
            </a:r>
            <a:endParaRPr sz="1400">
              <a:latin typeface="Consolas"/>
              <a:cs typeface="Consolas"/>
            </a:endParaRPr>
          </a:p>
          <a:p>
            <a:pPr marL="1193800" marR="3744595">
              <a:lnSpc>
                <a:spcPct val="159300"/>
              </a:lnSpc>
              <a:spcBef>
                <a:spcPts val="10"/>
              </a:spcBef>
            </a:pPr>
            <a:r>
              <a:rPr sz="1400" dirty="0">
                <a:solidFill>
                  <a:srgbClr val="2B91AF"/>
                </a:solidFill>
                <a:latin typeface="Consolas"/>
                <a:cs typeface="Consolas"/>
              </a:rPr>
              <a:t>List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&lt;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&gt; input = 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new </a:t>
            </a:r>
            <a:r>
              <a:rPr sz="1400" dirty="0">
                <a:solidFill>
                  <a:srgbClr val="2B91AF"/>
                </a:solidFill>
                <a:latin typeface="Consolas"/>
                <a:cs typeface="Consolas"/>
              </a:rPr>
              <a:t>List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&lt;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&gt;();  input.Add(1);</a:t>
            </a:r>
            <a:endParaRPr sz="1400">
              <a:latin typeface="Consolas"/>
              <a:cs typeface="Consolas"/>
            </a:endParaRPr>
          </a:p>
          <a:p>
            <a:pPr marL="1193800">
              <a:lnSpc>
                <a:spcPct val="100000"/>
              </a:lnSpc>
              <a:spcBef>
                <a:spcPts val="994"/>
              </a:spcBef>
            </a:pP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input.Add(2);</a:t>
            </a:r>
            <a:endParaRPr sz="1400">
              <a:latin typeface="Consolas"/>
              <a:cs typeface="Consolas"/>
            </a:endParaRPr>
          </a:p>
          <a:p>
            <a:pPr marL="1193800">
              <a:lnSpc>
                <a:spcPct val="100000"/>
              </a:lnSpc>
              <a:spcBef>
                <a:spcPts val="1010"/>
              </a:spcBef>
            </a:pP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input.Add(3);</a:t>
            </a:r>
            <a:endParaRPr sz="1400">
              <a:latin typeface="Consolas"/>
              <a:cs typeface="Consolas"/>
            </a:endParaRPr>
          </a:p>
          <a:p>
            <a:pPr marL="1193800">
              <a:lnSpc>
                <a:spcPct val="100000"/>
              </a:lnSpc>
              <a:spcBef>
                <a:spcPts val="994"/>
              </a:spcBef>
            </a:pPr>
            <a:r>
              <a:rPr sz="1400" dirty="0">
                <a:solidFill>
                  <a:srgbClr val="2B91AF"/>
                </a:solidFill>
                <a:latin typeface="Consolas"/>
                <a:cs typeface="Consolas"/>
              </a:rPr>
              <a:t>List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&lt;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&gt; squared = 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new</a:t>
            </a:r>
            <a:r>
              <a:rPr sz="1400" spc="3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sz="1400" dirty="0">
                <a:solidFill>
                  <a:srgbClr val="2B91AF"/>
                </a:solidFill>
                <a:latin typeface="Consolas"/>
                <a:cs typeface="Consolas"/>
              </a:rPr>
              <a:t>List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&lt;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int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&gt;();</a:t>
            </a:r>
            <a:endParaRPr sz="1400">
              <a:latin typeface="Consolas"/>
              <a:cs typeface="Consolas"/>
            </a:endParaRPr>
          </a:p>
          <a:p>
            <a:pPr marL="1193800">
              <a:lnSpc>
                <a:spcPct val="100000"/>
              </a:lnSpc>
              <a:spcBef>
                <a:spcPts val="994"/>
              </a:spcBef>
            </a:pP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for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(</a:t>
            </a:r>
            <a:r>
              <a:rPr sz="1400" dirty="0">
                <a:solidFill>
                  <a:srgbClr val="0000FF"/>
                </a:solidFill>
                <a:latin typeface="Consolas"/>
                <a:cs typeface="Consolas"/>
              </a:rPr>
              <a:t>var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i = 0; i &lt; input.Count; i++) { squared.Add(Square(input[i]));</a:t>
            </a:r>
            <a:r>
              <a:rPr sz="1400" spc="140" dirty="0">
                <a:solidFill>
                  <a:srgbClr val="424344"/>
                </a:solidFill>
                <a:latin typeface="Consolas"/>
                <a:cs typeface="Consolas"/>
              </a:rPr>
              <a:t> </a:t>
            </a: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1400">
              <a:latin typeface="Consolas"/>
              <a:cs typeface="Consolas"/>
            </a:endParaRPr>
          </a:p>
          <a:p>
            <a:pPr marL="798830">
              <a:lnSpc>
                <a:spcPct val="100000"/>
              </a:lnSpc>
              <a:spcBef>
                <a:spcPts val="1010"/>
              </a:spcBef>
            </a:pP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14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994"/>
              </a:spcBef>
            </a:pPr>
            <a:r>
              <a:rPr sz="1400" dirty="0">
                <a:solidFill>
                  <a:srgbClr val="424344"/>
                </a:solidFill>
                <a:latin typeface="Consolas"/>
                <a:cs typeface="Consolas"/>
              </a:rPr>
              <a:t>}</a:t>
            </a:r>
            <a:endParaRPr sz="1400">
              <a:latin typeface="Consolas"/>
              <a:cs typeface="Consolas"/>
            </a:endParaRPr>
          </a:p>
        </p:txBody>
      </p:sp>
      <p:sp>
        <p:nvSpPr>
          <p:cNvPr id="105" name="object 105"/>
          <p:cNvSpPr/>
          <p:nvPr/>
        </p:nvSpPr>
        <p:spPr>
          <a:xfrm>
            <a:off x="887310" y="5982715"/>
            <a:ext cx="97790" cy="208915"/>
          </a:xfrm>
          <a:custGeom>
            <a:avLst/>
            <a:gdLst/>
            <a:ahLst/>
            <a:cxnLst/>
            <a:rect l="l" t="t" r="r" b="b"/>
            <a:pathLst>
              <a:path w="97790" h="208914">
                <a:moveTo>
                  <a:pt x="0" y="0"/>
                </a:moveTo>
                <a:lnTo>
                  <a:pt x="97535" y="0"/>
                </a:lnTo>
                <a:lnTo>
                  <a:pt x="97535" y="208788"/>
                </a:lnTo>
                <a:lnTo>
                  <a:pt x="0" y="208788"/>
                </a:lnTo>
                <a:lnTo>
                  <a:pt x="0" y="0"/>
                </a:lnTo>
                <a:close/>
              </a:path>
            </a:pathLst>
          </a:custGeom>
          <a:solidFill>
            <a:srgbClr val="DAD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7814785" y="2001837"/>
            <a:ext cx="2868295" cy="2357755"/>
          </a:xfrm>
          <a:custGeom>
            <a:avLst/>
            <a:gdLst/>
            <a:ahLst/>
            <a:cxnLst/>
            <a:rect l="l" t="t" r="r" b="b"/>
            <a:pathLst>
              <a:path w="2868295" h="2357754">
                <a:moveTo>
                  <a:pt x="518210" y="0"/>
                </a:moveTo>
                <a:lnTo>
                  <a:pt x="2868117" y="1593494"/>
                </a:lnTo>
                <a:lnTo>
                  <a:pt x="2349906" y="2357691"/>
                </a:lnTo>
                <a:lnTo>
                  <a:pt x="0" y="764197"/>
                </a:lnTo>
                <a:lnTo>
                  <a:pt x="518210" y="0"/>
                </a:lnTo>
                <a:close/>
              </a:path>
            </a:pathLst>
          </a:custGeom>
          <a:ln w="19050">
            <a:solidFill>
              <a:srgbClr val="F26722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8263127" y="2382011"/>
            <a:ext cx="2028443" cy="16108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8264067" y="2367137"/>
            <a:ext cx="2013153" cy="15875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8866808" y="2876613"/>
            <a:ext cx="261620" cy="291465"/>
          </a:xfrm>
          <a:custGeom>
            <a:avLst/>
            <a:gdLst/>
            <a:ahLst/>
            <a:cxnLst/>
            <a:rect l="l" t="t" r="r" b="b"/>
            <a:pathLst>
              <a:path w="261620" h="291464">
                <a:moveTo>
                  <a:pt x="218249" y="16681"/>
                </a:moveTo>
                <a:lnTo>
                  <a:pt x="195560" y="5310"/>
                </a:lnTo>
                <a:lnTo>
                  <a:pt x="172434" y="0"/>
                </a:lnTo>
                <a:lnTo>
                  <a:pt x="148869" y="747"/>
                </a:lnTo>
                <a:lnTo>
                  <a:pt x="101248" y="19696"/>
                </a:lnTo>
                <a:lnTo>
                  <a:pt x="57581" y="57892"/>
                </a:lnTo>
                <a:lnTo>
                  <a:pt x="20795" y="112274"/>
                </a:lnTo>
                <a:lnTo>
                  <a:pt x="2031" y="166684"/>
                </a:lnTo>
                <a:lnTo>
                  <a:pt x="0" y="192754"/>
                </a:lnTo>
                <a:lnTo>
                  <a:pt x="3066" y="217157"/>
                </a:lnTo>
                <a:lnTo>
                  <a:pt x="25083" y="258196"/>
                </a:lnTo>
                <a:lnTo>
                  <a:pt x="66688" y="286180"/>
                </a:lnTo>
                <a:lnTo>
                  <a:pt x="89757" y="291453"/>
                </a:lnTo>
                <a:lnTo>
                  <a:pt x="113235" y="290652"/>
                </a:lnTo>
                <a:lnTo>
                  <a:pt x="160629" y="271552"/>
                </a:lnTo>
                <a:lnTo>
                  <a:pt x="204158" y="233261"/>
                </a:lnTo>
                <a:lnTo>
                  <a:pt x="235036" y="189694"/>
                </a:lnTo>
                <a:lnTo>
                  <a:pt x="251242" y="154223"/>
                </a:lnTo>
                <a:lnTo>
                  <a:pt x="261040" y="101333"/>
                </a:lnTo>
                <a:lnTo>
                  <a:pt x="259946" y="84759"/>
                </a:lnTo>
                <a:lnTo>
                  <a:pt x="242627" y="40057"/>
                </a:lnTo>
                <a:lnTo>
                  <a:pt x="218249" y="16681"/>
                </a:lnTo>
                <a:close/>
              </a:path>
            </a:pathLst>
          </a:custGeom>
          <a:ln w="12192">
            <a:solidFill>
              <a:srgbClr val="F2672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9332949" y="3110490"/>
            <a:ext cx="164608" cy="16024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9445890" y="3222821"/>
            <a:ext cx="566420" cy="594995"/>
          </a:xfrm>
          <a:custGeom>
            <a:avLst/>
            <a:gdLst/>
            <a:ahLst/>
            <a:cxnLst/>
            <a:rect l="l" t="t" r="r" b="b"/>
            <a:pathLst>
              <a:path w="566420" h="594995">
                <a:moveTo>
                  <a:pt x="259384" y="0"/>
                </a:moveTo>
                <a:lnTo>
                  <a:pt x="345020" y="58077"/>
                </a:lnTo>
                <a:lnTo>
                  <a:pt x="230339" y="227190"/>
                </a:lnTo>
                <a:lnTo>
                  <a:pt x="232041" y="228345"/>
                </a:lnTo>
                <a:lnTo>
                  <a:pt x="266443" y="212826"/>
                </a:lnTo>
                <a:lnTo>
                  <a:pt x="273216" y="209892"/>
                </a:lnTo>
                <a:lnTo>
                  <a:pt x="279944" y="206968"/>
                </a:lnTo>
                <a:lnTo>
                  <a:pt x="286626" y="204050"/>
                </a:lnTo>
                <a:lnTo>
                  <a:pt x="459676" y="135826"/>
                </a:lnTo>
                <a:lnTo>
                  <a:pt x="565810" y="207797"/>
                </a:lnTo>
                <a:lnTo>
                  <a:pt x="328790" y="284835"/>
                </a:lnTo>
                <a:lnTo>
                  <a:pt x="313258" y="594906"/>
                </a:lnTo>
                <a:lnTo>
                  <a:pt x="212216" y="526402"/>
                </a:lnTo>
                <a:lnTo>
                  <a:pt x="230543" y="297751"/>
                </a:lnTo>
                <a:lnTo>
                  <a:pt x="170306" y="315722"/>
                </a:lnTo>
                <a:lnTo>
                  <a:pt x="85648" y="440563"/>
                </a:lnTo>
                <a:lnTo>
                  <a:pt x="0" y="382498"/>
                </a:lnTo>
                <a:lnTo>
                  <a:pt x="259384" y="0"/>
                </a:lnTo>
                <a:close/>
              </a:path>
            </a:pathLst>
          </a:custGeom>
          <a:ln w="12191">
            <a:solidFill>
              <a:srgbClr val="F2672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8264066" y="2359844"/>
            <a:ext cx="657225" cy="647065"/>
          </a:xfrm>
          <a:custGeom>
            <a:avLst/>
            <a:gdLst/>
            <a:ahLst/>
            <a:cxnLst/>
            <a:rect l="l" t="t" r="r" b="b"/>
            <a:pathLst>
              <a:path w="657225" h="647064">
                <a:moveTo>
                  <a:pt x="168567" y="0"/>
                </a:moveTo>
                <a:lnTo>
                  <a:pt x="261073" y="62725"/>
                </a:lnTo>
                <a:lnTo>
                  <a:pt x="183019" y="240144"/>
                </a:lnTo>
                <a:lnTo>
                  <a:pt x="174475" y="259563"/>
                </a:lnTo>
                <a:lnTo>
                  <a:pt x="157096" y="298324"/>
                </a:lnTo>
                <a:lnTo>
                  <a:pt x="139532" y="336612"/>
                </a:lnTo>
                <a:lnTo>
                  <a:pt x="123035" y="372241"/>
                </a:lnTo>
                <a:lnTo>
                  <a:pt x="115265" y="388924"/>
                </a:lnTo>
                <a:lnTo>
                  <a:pt x="116408" y="389699"/>
                </a:lnTo>
                <a:lnTo>
                  <a:pt x="143194" y="361334"/>
                </a:lnTo>
                <a:lnTo>
                  <a:pt x="171780" y="332168"/>
                </a:lnTo>
                <a:lnTo>
                  <a:pt x="201717" y="302363"/>
                </a:lnTo>
                <a:lnTo>
                  <a:pt x="232587" y="272110"/>
                </a:lnTo>
                <a:lnTo>
                  <a:pt x="371170" y="137375"/>
                </a:lnTo>
                <a:lnTo>
                  <a:pt x="463105" y="199720"/>
                </a:lnTo>
                <a:lnTo>
                  <a:pt x="384441" y="381711"/>
                </a:lnTo>
                <a:lnTo>
                  <a:pt x="368069" y="418741"/>
                </a:lnTo>
                <a:lnTo>
                  <a:pt x="351650" y="454342"/>
                </a:lnTo>
                <a:lnTo>
                  <a:pt x="334995" y="489165"/>
                </a:lnTo>
                <a:lnTo>
                  <a:pt x="317893" y="523836"/>
                </a:lnTo>
                <a:lnTo>
                  <a:pt x="319023" y="524611"/>
                </a:lnTo>
                <a:lnTo>
                  <a:pt x="345681" y="495490"/>
                </a:lnTo>
                <a:lnTo>
                  <a:pt x="373557" y="466178"/>
                </a:lnTo>
                <a:lnTo>
                  <a:pt x="402226" y="436616"/>
                </a:lnTo>
                <a:lnTo>
                  <a:pt x="431266" y="406730"/>
                </a:lnTo>
                <a:lnTo>
                  <a:pt x="568667" y="271310"/>
                </a:lnTo>
                <a:lnTo>
                  <a:pt x="656640" y="330962"/>
                </a:lnTo>
                <a:lnTo>
                  <a:pt x="298513" y="646493"/>
                </a:lnTo>
                <a:lnTo>
                  <a:pt x="204876" y="582993"/>
                </a:lnTo>
                <a:lnTo>
                  <a:pt x="284149" y="396443"/>
                </a:lnTo>
                <a:lnTo>
                  <a:pt x="305422" y="348312"/>
                </a:lnTo>
                <a:lnTo>
                  <a:pt x="328426" y="300050"/>
                </a:lnTo>
                <a:lnTo>
                  <a:pt x="346049" y="266077"/>
                </a:lnTo>
                <a:lnTo>
                  <a:pt x="344906" y="265303"/>
                </a:lnTo>
                <a:lnTo>
                  <a:pt x="318684" y="293093"/>
                </a:lnTo>
                <a:lnTo>
                  <a:pt x="281089" y="331616"/>
                </a:lnTo>
                <a:lnTo>
                  <a:pt x="242696" y="368388"/>
                </a:lnTo>
                <a:lnTo>
                  <a:pt x="94780" y="508330"/>
                </a:lnTo>
                <a:lnTo>
                  <a:pt x="0" y="444068"/>
                </a:lnTo>
                <a:lnTo>
                  <a:pt x="168567" y="0"/>
                </a:lnTo>
                <a:close/>
              </a:path>
            </a:pathLst>
          </a:custGeom>
          <a:ln w="12192">
            <a:solidFill>
              <a:srgbClr val="F2672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9109112" y="2999543"/>
            <a:ext cx="485140" cy="573405"/>
          </a:xfrm>
          <a:custGeom>
            <a:avLst/>
            <a:gdLst/>
            <a:ahLst/>
            <a:cxnLst/>
            <a:rect l="l" t="t" r="r" b="b"/>
            <a:pathLst>
              <a:path w="485140" h="573404">
                <a:moveTo>
                  <a:pt x="376478" y="70167"/>
                </a:moveTo>
                <a:lnTo>
                  <a:pt x="414818" y="98599"/>
                </a:lnTo>
                <a:lnTo>
                  <a:pt x="444728" y="126593"/>
                </a:lnTo>
                <a:lnTo>
                  <a:pt x="474119" y="169375"/>
                </a:lnTo>
                <a:lnTo>
                  <a:pt x="484600" y="209551"/>
                </a:lnTo>
                <a:lnTo>
                  <a:pt x="484648" y="222433"/>
                </a:lnTo>
                <a:lnTo>
                  <a:pt x="483146" y="235432"/>
                </a:lnTo>
                <a:lnTo>
                  <a:pt x="468830" y="274791"/>
                </a:lnTo>
                <a:lnTo>
                  <a:pt x="431996" y="317641"/>
                </a:lnTo>
                <a:lnTo>
                  <a:pt x="379959" y="338473"/>
                </a:lnTo>
                <a:lnTo>
                  <a:pt x="362510" y="340148"/>
                </a:lnTo>
                <a:lnTo>
                  <a:pt x="345644" y="339478"/>
                </a:lnTo>
                <a:lnTo>
                  <a:pt x="329361" y="336461"/>
                </a:lnTo>
                <a:lnTo>
                  <a:pt x="328206" y="338162"/>
                </a:lnTo>
                <a:lnTo>
                  <a:pt x="334394" y="349298"/>
                </a:lnTo>
                <a:lnTo>
                  <a:pt x="338769" y="361045"/>
                </a:lnTo>
                <a:lnTo>
                  <a:pt x="341329" y="373406"/>
                </a:lnTo>
                <a:lnTo>
                  <a:pt x="342074" y="386384"/>
                </a:lnTo>
                <a:lnTo>
                  <a:pt x="341247" y="399962"/>
                </a:lnTo>
                <a:lnTo>
                  <a:pt x="330771" y="444258"/>
                </a:lnTo>
                <a:lnTo>
                  <a:pt x="317274" y="483242"/>
                </a:lnTo>
                <a:lnTo>
                  <a:pt x="304291" y="520560"/>
                </a:lnTo>
                <a:lnTo>
                  <a:pt x="298553" y="537534"/>
                </a:lnTo>
                <a:lnTo>
                  <a:pt x="294065" y="551975"/>
                </a:lnTo>
                <a:lnTo>
                  <a:pt x="290829" y="563885"/>
                </a:lnTo>
                <a:lnTo>
                  <a:pt x="288848" y="573265"/>
                </a:lnTo>
                <a:lnTo>
                  <a:pt x="200355" y="513257"/>
                </a:lnTo>
                <a:lnTo>
                  <a:pt x="209918" y="474586"/>
                </a:lnTo>
                <a:lnTo>
                  <a:pt x="226777" y="425814"/>
                </a:lnTo>
                <a:lnTo>
                  <a:pt x="234111" y="406057"/>
                </a:lnTo>
                <a:lnTo>
                  <a:pt x="240997" y="387121"/>
                </a:lnTo>
                <a:lnTo>
                  <a:pt x="245157" y="370317"/>
                </a:lnTo>
                <a:lnTo>
                  <a:pt x="246588" y="355645"/>
                </a:lnTo>
                <a:lnTo>
                  <a:pt x="245287" y="343103"/>
                </a:lnTo>
                <a:lnTo>
                  <a:pt x="213766" y="302780"/>
                </a:lnTo>
                <a:lnTo>
                  <a:pt x="187642" y="285051"/>
                </a:lnTo>
                <a:lnTo>
                  <a:pt x="85648" y="435470"/>
                </a:lnTo>
                <a:lnTo>
                  <a:pt x="0" y="377405"/>
                </a:lnTo>
                <a:lnTo>
                  <a:pt x="255917" y="0"/>
                </a:lnTo>
                <a:lnTo>
                  <a:pt x="268138" y="5869"/>
                </a:lnTo>
                <a:lnTo>
                  <a:pt x="281312" y="12620"/>
                </a:lnTo>
                <a:lnTo>
                  <a:pt x="326322" y="38061"/>
                </a:lnTo>
                <a:lnTo>
                  <a:pt x="359298" y="58763"/>
                </a:lnTo>
                <a:lnTo>
                  <a:pt x="376478" y="70167"/>
                </a:lnTo>
                <a:close/>
              </a:path>
            </a:pathLst>
          </a:custGeom>
          <a:ln w="12192">
            <a:solidFill>
              <a:srgbClr val="F2672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9791190" y="3505320"/>
            <a:ext cx="486409" cy="449580"/>
          </a:xfrm>
          <a:custGeom>
            <a:avLst/>
            <a:gdLst/>
            <a:ahLst/>
            <a:cxnLst/>
            <a:rect l="l" t="t" r="r" b="b"/>
            <a:pathLst>
              <a:path w="486409" h="449579">
                <a:moveTo>
                  <a:pt x="401510" y="38925"/>
                </a:moveTo>
                <a:lnTo>
                  <a:pt x="443103" y="72027"/>
                </a:lnTo>
                <a:lnTo>
                  <a:pt x="472238" y="104338"/>
                </a:lnTo>
                <a:lnTo>
                  <a:pt x="486028" y="124371"/>
                </a:lnTo>
                <a:lnTo>
                  <a:pt x="419430" y="181076"/>
                </a:lnTo>
                <a:lnTo>
                  <a:pt x="415151" y="173813"/>
                </a:lnTo>
                <a:lnTo>
                  <a:pt x="409782" y="165835"/>
                </a:lnTo>
                <a:lnTo>
                  <a:pt x="376680" y="128182"/>
                </a:lnTo>
                <a:lnTo>
                  <a:pt x="338011" y="100580"/>
                </a:lnTo>
                <a:lnTo>
                  <a:pt x="302387" y="91236"/>
                </a:lnTo>
                <a:lnTo>
                  <a:pt x="292562" y="92715"/>
                </a:lnTo>
                <a:lnTo>
                  <a:pt x="264279" y="126703"/>
                </a:lnTo>
                <a:lnTo>
                  <a:pt x="264937" y="137203"/>
                </a:lnTo>
                <a:lnTo>
                  <a:pt x="282281" y="175326"/>
                </a:lnTo>
                <a:lnTo>
                  <a:pt x="305485" y="209892"/>
                </a:lnTo>
                <a:lnTo>
                  <a:pt x="322449" y="235724"/>
                </a:lnTo>
                <a:lnTo>
                  <a:pt x="335373" y="260507"/>
                </a:lnTo>
                <a:lnTo>
                  <a:pt x="344256" y="284239"/>
                </a:lnTo>
                <a:lnTo>
                  <a:pt x="349097" y="306920"/>
                </a:lnTo>
                <a:lnTo>
                  <a:pt x="349854" y="328806"/>
                </a:lnTo>
                <a:lnTo>
                  <a:pt x="346486" y="350170"/>
                </a:lnTo>
                <a:lnTo>
                  <a:pt x="327367" y="391325"/>
                </a:lnTo>
                <a:lnTo>
                  <a:pt x="287104" y="430566"/>
                </a:lnTo>
                <a:lnTo>
                  <a:pt x="233057" y="449033"/>
                </a:lnTo>
                <a:lnTo>
                  <a:pt x="201419" y="449317"/>
                </a:lnTo>
                <a:lnTo>
                  <a:pt x="167463" y="442109"/>
                </a:lnTo>
                <a:lnTo>
                  <a:pt x="131186" y="427409"/>
                </a:lnTo>
                <a:lnTo>
                  <a:pt x="92582" y="405218"/>
                </a:lnTo>
                <a:lnTo>
                  <a:pt x="61577" y="381330"/>
                </a:lnTo>
                <a:lnTo>
                  <a:pt x="23613" y="342789"/>
                </a:lnTo>
                <a:lnTo>
                  <a:pt x="0" y="308482"/>
                </a:lnTo>
                <a:lnTo>
                  <a:pt x="66052" y="248932"/>
                </a:lnTo>
                <a:lnTo>
                  <a:pt x="72334" y="259793"/>
                </a:lnTo>
                <a:lnTo>
                  <a:pt x="79711" y="270986"/>
                </a:lnTo>
                <a:lnTo>
                  <a:pt x="108338" y="306103"/>
                </a:lnTo>
                <a:lnTo>
                  <a:pt x="145757" y="337794"/>
                </a:lnTo>
                <a:lnTo>
                  <a:pt x="186852" y="356202"/>
                </a:lnTo>
                <a:lnTo>
                  <a:pt x="198767" y="357162"/>
                </a:lnTo>
                <a:lnTo>
                  <a:pt x="209611" y="355695"/>
                </a:lnTo>
                <a:lnTo>
                  <a:pt x="239547" y="328611"/>
                </a:lnTo>
                <a:lnTo>
                  <a:pt x="242205" y="308709"/>
                </a:lnTo>
                <a:lnTo>
                  <a:pt x="239979" y="297776"/>
                </a:lnTo>
                <a:lnTo>
                  <a:pt x="235356" y="285720"/>
                </a:lnTo>
                <a:lnTo>
                  <a:pt x="228326" y="272089"/>
                </a:lnTo>
                <a:lnTo>
                  <a:pt x="218887" y="256884"/>
                </a:lnTo>
                <a:lnTo>
                  <a:pt x="207035" y="240106"/>
                </a:lnTo>
                <a:lnTo>
                  <a:pt x="190190" y="215710"/>
                </a:lnTo>
                <a:lnTo>
                  <a:pt x="176822" y="191631"/>
                </a:lnTo>
                <a:lnTo>
                  <a:pt x="166930" y="167870"/>
                </a:lnTo>
                <a:lnTo>
                  <a:pt x="160515" y="144424"/>
                </a:lnTo>
                <a:lnTo>
                  <a:pt x="158143" y="121435"/>
                </a:lnTo>
                <a:lnTo>
                  <a:pt x="160383" y="99028"/>
                </a:lnTo>
                <a:lnTo>
                  <a:pt x="178701" y="55956"/>
                </a:lnTo>
                <a:lnTo>
                  <a:pt x="219487" y="17148"/>
                </a:lnTo>
                <a:lnTo>
                  <a:pt x="272846" y="0"/>
                </a:lnTo>
                <a:lnTo>
                  <a:pt x="303255" y="68"/>
                </a:lnTo>
                <a:lnTo>
                  <a:pt x="334835" y="6580"/>
                </a:lnTo>
                <a:lnTo>
                  <a:pt x="367587" y="19532"/>
                </a:lnTo>
                <a:lnTo>
                  <a:pt x="401510" y="38925"/>
                </a:lnTo>
                <a:close/>
              </a:path>
            </a:pathLst>
          </a:custGeom>
          <a:ln w="12192">
            <a:solidFill>
              <a:srgbClr val="F2672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8763910" y="2785903"/>
            <a:ext cx="467995" cy="474345"/>
          </a:xfrm>
          <a:custGeom>
            <a:avLst/>
            <a:gdLst/>
            <a:ahLst/>
            <a:cxnLst/>
            <a:rect l="l" t="t" r="r" b="b"/>
            <a:pathLst>
              <a:path w="467995" h="474345">
                <a:moveTo>
                  <a:pt x="369940" y="40322"/>
                </a:moveTo>
                <a:lnTo>
                  <a:pt x="419448" y="84110"/>
                </a:lnTo>
                <a:lnTo>
                  <a:pt x="451144" y="134366"/>
                </a:lnTo>
                <a:lnTo>
                  <a:pt x="466049" y="188934"/>
                </a:lnTo>
                <a:lnTo>
                  <a:pt x="467590" y="217026"/>
                </a:lnTo>
                <a:lnTo>
                  <a:pt x="465190" y="245656"/>
                </a:lnTo>
                <a:lnTo>
                  <a:pt x="449609" y="302391"/>
                </a:lnTo>
                <a:lnTo>
                  <a:pt x="420321" y="356984"/>
                </a:lnTo>
                <a:lnTo>
                  <a:pt x="386192" y="399299"/>
                </a:lnTo>
                <a:lnTo>
                  <a:pt x="349452" y="432158"/>
                </a:lnTo>
                <a:lnTo>
                  <a:pt x="310096" y="455564"/>
                </a:lnTo>
                <a:lnTo>
                  <a:pt x="268124" y="469519"/>
                </a:lnTo>
                <a:lnTo>
                  <a:pt x="224895" y="474038"/>
                </a:lnTo>
                <a:lnTo>
                  <a:pt x="181774" y="469136"/>
                </a:lnTo>
                <a:lnTo>
                  <a:pt x="138761" y="454811"/>
                </a:lnTo>
                <a:lnTo>
                  <a:pt x="95861" y="431063"/>
                </a:lnTo>
                <a:lnTo>
                  <a:pt x="47752" y="388450"/>
                </a:lnTo>
                <a:lnTo>
                  <a:pt x="16550" y="338988"/>
                </a:lnTo>
                <a:lnTo>
                  <a:pt x="1613" y="284754"/>
                </a:lnTo>
                <a:lnTo>
                  <a:pt x="0" y="256640"/>
                </a:lnTo>
                <a:lnTo>
                  <a:pt x="2288" y="227863"/>
                </a:lnTo>
                <a:lnTo>
                  <a:pt x="17955" y="170387"/>
                </a:lnTo>
                <a:lnTo>
                  <a:pt x="47957" y="114427"/>
                </a:lnTo>
                <a:lnTo>
                  <a:pt x="90964" y="63792"/>
                </a:lnTo>
                <a:lnTo>
                  <a:pt x="140895" y="27216"/>
                </a:lnTo>
                <a:lnTo>
                  <a:pt x="195747" y="5640"/>
                </a:lnTo>
                <a:lnTo>
                  <a:pt x="253532" y="0"/>
                </a:lnTo>
                <a:lnTo>
                  <a:pt x="283031" y="3392"/>
                </a:lnTo>
                <a:lnTo>
                  <a:pt x="312265" y="11245"/>
                </a:lnTo>
                <a:lnTo>
                  <a:pt x="341234" y="23556"/>
                </a:lnTo>
                <a:lnTo>
                  <a:pt x="369940" y="40322"/>
                </a:lnTo>
                <a:close/>
              </a:path>
            </a:pathLst>
          </a:custGeom>
          <a:ln w="12192">
            <a:solidFill>
              <a:srgbClr val="F2672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121E967FFB5242B0528E91123A0FC5" ma:contentTypeVersion="2" ma:contentTypeDescription="Create a new document." ma:contentTypeScope="" ma:versionID="96104fb784d590390b62ce4450cfb939">
  <xsd:schema xmlns:xsd="http://www.w3.org/2001/XMLSchema" xmlns:xs="http://www.w3.org/2001/XMLSchema" xmlns:p="http://schemas.microsoft.com/office/2006/metadata/properties" xmlns:ns3="f1a742d8-0065-48fd-94c4-babd4d5dd135" targetNamespace="http://schemas.microsoft.com/office/2006/metadata/properties" ma:root="true" ma:fieldsID="47e85fdbf9ef08dab8fdbd5f8f9e932f" ns3:_="">
    <xsd:import namespace="f1a742d8-0065-48fd-94c4-babd4d5dd13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a742d8-0065-48fd-94c4-babd4d5dd1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f1a742d8-0065-48fd-94c4-babd4d5dd135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purl.org/dc/dcmitype/"/>
    <ds:schemaRef ds:uri="http://purl.org/dc/terms/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F1B920FB-F31E-46A1-B6B3-848CCB76CF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a742d8-0065-48fd-94c4-babd4d5dd1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1195</Words>
  <Application>Microsoft Office PowerPoint</Application>
  <PresentationFormat>Widescreen</PresentationFormat>
  <Paragraphs>181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-apple-system</vt:lpstr>
      <vt:lpstr>Arial</vt:lpstr>
      <vt:lpstr>Calibri</vt:lpstr>
      <vt:lpstr>Consolas</vt:lpstr>
      <vt:lpstr>inherit</vt:lpstr>
      <vt:lpstr>Segoe UI</vt:lpstr>
      <vt:lpstr>Segoe UI Semibold</vt:lpstr>
      <vt:lpstr>Times New Roman</vt:lpstr>
      <vt:lpstr>Tw Cen MT</vt:lpstr>
      <vt:lpstr>Wingdings</vt:lpstr>
      <vt:lpstr>Circuit</vt:lpstr>
      <vt:lpstr>F# on .NET Core</vt:lpstr>
      <vt:lpstr>What is F#</vt:lpstr>
      <vt:lpstr>Special F#-advantages:</vt:lpstr>
      <vt:lpstr>F# Guide </vt:lpstr>
      <vt:lpstr>FSharp.Core Versions - current versions  </vt:lpstr>
      <vt:lpstr>Do It All with F# on .NET Core Build a Web App with F# - Samples   </vt:lpstr>
      <vt:lpstr>Why F#?</vt:lpstr>
      <vt:lpstr>let square x = x * x</vt:lpstr>
      <vt:lpstr>C# Imperative Syntax</vt:lpstr>
      <vt:lpstr>let square x = x * x</vt:lpstr>
      <vt:lpstr>C# Imperative Syntax</vt:lpstr>
      <vt:lpstr>Why F#?</vt:lpstr>
      <vt:lpstr>F# Quicksort</vt:lpstr>
      <vt:lpstr>C# Quicksort</vt:lpstr>
      <vt:lpstr>F# History</vt:lpstr>
      <vt:lpstr>F# Family Tree</vt:lpstr>
      <vt:lpstr>How Does F# Relate to C#?</vt:lpstr>
      <vt:lpstr>Type Inference</vt:lpstr>
      <vt:lpstr>Immutable Values</vt:lpstr>
      <vt:lpstr>Data and Operations (C#)</vt:lpstr>
      <vt:lpstr>Data and Operations (F#)</vt:lpstr>
      <vt:lpstr>Other Differences</vt:lpstr>
      <vt:lpstr>Visual Studio</vt:lpstr>
      <vt:lpstr>Scripts (.fsx)</vt:lpstr>
      <vt:lpstr>Other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2019-09-18T19:33:08Z</dcterms:created>
  <dcterms:modified xsi:type="dcterms:W3CDTF">2019-09-18T20:53:42Z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0x0101001D121E967FFB5242B0528E91123A0FC5</vt:lpwstr>
  </property>
</Properties>
</file>